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440" r:id="rId2"/>
    <p:sldId id="3283" r:id="rId3"/>
    <p:sldId id="1287" r:id="rId4"/>
    <p:sldId id="3333" r:id="rId5"/>
    <p:sldId id="3316" r:id="rId6"/>
    <p:sldId id="3337" r:id="rId7"/>
    <p:sldId id="3272" r:id="rId8"/>
    <p:sldId id="1857" r:id="rId9"/>
    <p:sldId id="2158" r:id="rId10"/>
    <p:sldId id="3280" r:id="rId11"/>
    <p:sldId id="3325" r:id="rId12"/>
    <p:sldId id="3340" r:id="rId13"/>
    <p:sldId id="3344" r:id="rId14"/>
    <p:sldId id="3341" r:id="rId15"/>
    <p:sldId id="3342" r:id="rId16"/>
    <p:sldId id="3343" r:id="rId17"/>
    <p:sldId id="3347" r:id="rId18"/>
    <p:sldId id="3346" r:id="rId19"/>
    <p:sldId id="3345" r:id="rId20"/>
    <p:sldId id="3349" r:id="rId21"/>
    <p:sldId id="3350" r:id="rId22"/>
    <p:sldId id="3351" r:id="rId23"/>
    <p:sldId id="3352" r:id="rId24"/>
    <p:sldId id="3353" r:id="rId25"/>
    <p:sldId id="3354" r:id="rId26"/>
    <p:sldId id="2929" r:id="rId27"/>
    <p:sldId id="3338" r:id="rId28"/>
    <p:sldId id="2930" r:id="rId29"/>
    <p:sldId id="2987" r:id="rId30"/>
    <p:sldId id="2988" r:id="rId31"/>
    <p:sldId id="2699" r:id="rId32"/>
    <p:sldId id="3339" r:id="rId33"/>
    <p:sldId id="262" r:id="rId34"/>
    <p:sldId id="2893"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1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4660"/>
  </p:normalViewPr>
  <p:slideViewPr>
    <p:cSldViewPr snapToGrid="0" showGuides="1">
      <p:cViewPr varScale="1">
        <p:scale>
          <a:sx n="66" d="100"/>
          <a:sy n="66" d="100"/>
        </p:scale>
        <p:origin x="1476" y="48"/>
      </p:cViewPr>
      <p:guideLst>
        <p:guide orient="horz" pos="346"/>
        <p:guide pos="1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Research</a:t>
            </a:r>
            <a:r>
              <a:rPr lang="en-US" sz="1400" b="1" baseline="0" dirty="0">
                <a:solidFill>
                  <a:schemeClr val="tx1"/>
                </a:solidFill>
              </a:rPr>
              <a:t> Contribution</a:t>
            </a:r>
            <a:endParaRPr lang="en-US" sz="1400" b="1" dirty="0">
              <a:solidFill>
                <a:schemeClr val="tx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DA59-4514-B7D7-EBB9499CE7E6}"/>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DA59-4514-B7D7-EBB9499CE7E6}"/>
              </c:ext>
            </c:extLst>
          </c:dPt>
          <c:dLbls>
            <c:dLbl>
              <c:idx val="0"/>
              <c:layout>
                <c:manualLayout>
                  <c:x val="-0.15432063603591187"/>
                  <c:y val="-0.3097333011081207"/>
                </c:manualLayout>
              </c:layout>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A59-4514-B7D7-EBB9499CE7E6}"/>
                </c:ext>
              </c:extLst>
            </c:dLbl>
            <c:dLbl>
              <c:idx val="1"/>
              <c:layout>
                <c:manualLayout>
                  <c:x val="4.9622372808334751E-2"/>
                  <c:y val="8.4519766667208295E-3"/>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14378497959565"/>
                      <c:h val="0.2131283817818436"/>
                    </c:manualLayout>
                  </c15:layout>
                </c:ext>
                <c:ext xmlns:c16="http://schemas.microsoft.com/office/drawing/2014/chart" uri="{C3380CC4-5D6E-409C-BE32-E72D297353CC}">
                  <c16:uniqueId val="{00000003-DA59-4514-B7D7-EBB9499CE7E6}"/>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Primary Research</c:v>
                </c:pt>
                <c:pt idx="1">
                  <c:v>Desk Research</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DA59-4514-B7D7-EBB9499CE7E6}"/>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392169728783907E-2"/>
          <c:y val="0"/>
          <c:w val="0.85750207786526689"/>
          <c:h val="0.77851823363635675"/>
        </c:manualLayout>
      </c:layout>
      <c:barChart>
        <c:barDir val="col"/>
        <c:grouping val="stacked"/>
        <c:varyColors val="0"/>
        <c:ser>
          <c:idx val="6"/>
          <c:order val="0"/>
          <c:tx>
            <c:strRef>
              <c:f>Sheet1!$B$1</c:f>
              <c:strCache>
                <c:ptCount val="1"/>
                <c:pt idx="0">
                  <c:v>Small</c:v>
                </c:pt>
              </c:strCache>
            </c:strRef>
          </c:tx>
          <c:spPr>
            <a:solidFill>
              <a:schemeClr val="accent1">
                <a:lumMod val="60000"/>
              </a:schemeClr>
            </a:solidFill>
            <a:ln>
              <a:noFill/>
            </a:ln>
            <a:effectLst/>
          </c:spPr>
          <c:invertIfNegative val="0"/>
          <c:cat>
            <c:strRef>
              <c:f>Sheet1!$A$2:$A$20</c:f>
              <c:strCache>
                <c:ptCount val="19"/>
                <c:pt idx="0">
                  <c:v>2019</c:v>
                </c:pt>
                <c:pt idx="1">
                  <c:v>2020</c:v>
                </c:pt>
                <c:pt idx="2">
                  <c:v>2021</c:v>
                </c:pt>
                <c:pt idx="3">
                  <c:v>2022E</c:v>
                </c:pt>
                <c:pt idx="4">
                  <c:v>2023F</c:v>
                </c:pt>
                <c:pt idx="5">
                  <c:v>2024F</c:v>
                </c:pt>
                <c:pt idx="6">
                  <c:v>2025F</c:v>
                </c:pt>
                <c:pt idx="7">
                  <c:v>2026F</c:v>
                </c:pt>
                <c:pt idx="8">
                  <c:v>2027F</c:v>
                </c:pt>
                <c:pt idx="9">
                  <c:v>2028F</c:v>
                </c:pt>
                <c:pt idx="10">
                  <c:v>2029F</c:v>
                </c:pt>
                <c:pt idx="11">
                  <c:v>2030F</c:v>
                </c:pt>
                <c:pt idx="12">
                  <c:v>2031F</c:v>
                </c:pt>
                <c:pt idx="13">
                  <c:v>2032F</c:v>
                </c:pt>
                <c:pt idx="14">
                  <c:v>2033F</c:v>
                </c:pt>
                <c:pt idx="15">
                  <c:v>2034F</c:v>
                </c:pt>
                <c:pt idx="16">
                  <c:v>2035F</c:v>
                </c:pt>
                <c:pt idx="17">
                  <c:v>2036F</c:v>
                </c:pt>
                <c:pt idx="18">
                  <c:v>2037F</c:v>
                </c:pt>
              </c:strCache>
            </c:strRef>
          </c:cat>
          <c:val>
            <c:numRef>
              <c:f>Sheet1!$B$2:$B$20</c:f>
              <c:numCache>
                <c:formatCode>0.00%</c:formatCode>
                <c:ptCount val="19"/>
                <c:pt idx="0">
                  <c:v>0.15529999999999999</c:v>
                </c:pt>
                <c:pt idx="1">
                  <c:v>0.1845</c:v>
                </c:pt>
                <c:pt idx="2">
                  <c:v>0.21529999999999999</c:v>
                </c:pt>
                <c:pt idx="3">
                  <c:v>0.31759999999999999</c:v>
                </c:pt>
                <c:pt idx="4">
                  <c:v>0.28339999999999999</c:v>
                </c:pt>
                <c:pt idx="5">
                  <c:v>0.27450000000000002</c:v>
                </c:pt>
                <c:pt idx="6">
                  <c:v>0.2702</c:v>
                </c:pt>
                <c:pt idx="7">
                  <c:v>0.26319999999999999</c:v>
                </c:pt>
                <c:pt idx="8">
                  <c:v>0.25869999999999999</c:v>
                </c:pt>
                <c:pt idx="9">
                  <c:v>0.25740000000000002</c:v>
                </c:pt>
                <c:pt idx="10">
                  <c:v>0.2571</c:v>
                </c:pt>
                <c:pt idx="11">
                  <c:v>0.25629999999999997</c:v>
                </c:pt>
                <c:pt idx="12">
                  <c:v>0.25609999999999999</c:v>
                </c:pt>
                <c:pt idx="13">
                  <c:v>0.25569999999999998</c:v>
                </c:pt>
                <c:pt idx="14">
                  <c:v>0.25519999999999998</c:v>
                </c:pt>
                <c:pt idx="15">
                  <c:v>0.25509999999999999</c:v>
                </c:pt>
                <c:pt idx="16">
                  <c:v>0.25480000000000003</c:v>
                </c:pt>
                <c:pt idx="17">
                  <c:v>0.2545</c:v>
                </c:pt>
                <c:pt idx="18">
                  <c:v>0.254</c:v>
                </c:pt>
              </c:numCache>
            </c:numRef>
          </c:val>
          <c:extLst xmlns:c15="http://schemas.microsoft.com/office/drawing/2012/chart">
            <c:ext xmlns:c16="http://schemas.microsoft.com/office/drawing/2014/chart" uri="{C3380CC4-5D6E-409C-BE32-E72D297353CC}">
              <c16:uniqueId val="{00000007-6294-41B4-9E76-811D61DBEA03}"/>
            </c:ext>
          </c:extLst>
        </c:ser>
        <c:ser>
          <c:idx val="4"/>
          <c:order val="1"/>
          <c:tx>
            <c:strRef>
              <c:f>Sheet1!$C$1</c:f>
              <c:strCache>
                <c:ptCount val="1"/>
                <c:pt idx="0">
                  <c:v>Medium</c:v>
                </c:pt>
              </c:strCache>
            </c:strRef>
          </c:tx>
          <c:spPr>
            <a:solidFill>
              <a:schemeClr val="accent5"/>
            </a:solidFill>
            <a:ln>
              <a:noFill/>
            </a:ln>
            <a:effectLst/>
          </c:spPr>
          <c:invertIfNegative val="0"/>
          <c:cat>
            <c:strRef>
              <c:f>Sheet1!$A$2:$A$20</c:f>
              <c:strCache>
                <c:ptCount val="19"/>
                <c:pt idx="0">
                  <c:v>2019</c:v>
                </c:pt>
                <c:pt idx="1">
                  <c:v>2020</c:v>
                </c:pt>
                <c:pt idx="2">
                  <c:v>2021</c:v>
                </c:pt>
                <c:pt idx="3">
                  <c:v>2022E</c:v>
                </c:pt>
                <c:pt idx="4">
                  <c:v>2023F</c:v>
                </c:pt>
                <c:pt idx="5">
                  <c:v>2024F</c:v>
                </c:pt>
                <c:pt idx="6">
                  <c:v>2025F</c:v>
                </c:pt>
                <c:pt idx="7">
                  <c:v>2026F</c:v>
                </c:pt>
                <c:pt idx="8">
                  <c:v>2027F</c:v>
                </c:pt>
                <c:pt idx="9">
                  <c:v>2028F</c:v>
                </c:pt>
                <c:pt idx="10">
                  <c:v>2029F</c:v>
                </c:pt>
                <c:pt idx="11">
                  <c:v>2030F</c:v>
                </c:pt>
                <c:pt idx="12">
                  <c:v>2031F</c:v>
                </c:pt>
                <c:pt idx="13">
                  <c:v>2032F</c:v>
                </c:pt>
                <c:pt idx="14">
                  <c:v>2033F</c:v>
                </c:pt>
                <c:pt idx="15">
                  <c:v>2034F</c:v>
                </c:pt>
                <c:pt idx="16">
                  <c:v>2035F</c:v>
                </c:pt>
                <c:pt idx="17">
                  <c:v>2036F</c:v>
                </c:pt>
                <c:pt idx="18">
                  <c:v>2037F</c:v>
                </c:pt>
              </c:strCache>
            </c:strRef>
          </c:cat>
          <c:val>
            <c:numRef>
              <c:f>Sheet1!$C$2:$C$20</c:f>
              <c:numCache>
                <c:formatCode>0.00%</c:formatCode>
                <c:ptCount val="19"/>
                <c:pt idx="0">
                  <c:v>0.23669999999999999</c:v>
                </c:pt>
                <c:pt idx="1">
                  <c:v>0.27339999999999998</c:v>
                </c:pt>
                <c:pt idx="2">
                  <c:v>0.30669999999999997</c:v>
                </c:pt>
                <c:pt idx="3">
                  <c:v>0.4345</c:v>
                </c:pt>
                <c:pt idx="4">
                  <c:v>0.39560000000000001</c:v>
                </c:pt>
                <c:pt idx="5">
                  <c:v>0.37480000000000002</c:v>
                </c:pt>
                <c:pt idx="6">
                  <c:v>0.35670000000000002</c:v>
                </c:pt>
                <c:pt idx="7">
                  <c:v>0.32650000000000001</c:v>
                </c:pt>
                <c:pt idx="8">
                  <c:v>0.32040000000000002</c:v>
                </c:pt>
                <c:pt idx="9">
                  <c:v>0.3206</c:v>
                </c:pt>
                <c:pt idx="10">
                  <c:v>0.32069999999999999</c:v>
                </c:pt>
                <c:pt idx="11">
                  <c:v>0.32119999999999999</c:v>
                </c:pt>
                <c:pt idx="12">
                  <c:v>0.32140000000000002</c:v>
                </c:pt>
                <c:pt idx="13">
                  <c:v>0.32179999999999997</c:v>
                </c:pt>
                <c:pt idx="14">
                  <c:v>0.3221</c:v>
                </c:pt>
                <c:pt idx="15">
                  <c:v>0.32229999999999998</c:v>
                </c:pt>
                <c:pt idx="16">
                  <c:v>0.3226</c:v>
                </c:pt>
                <c:pt idx="17">
                  <c:v>0.32269999999999999</c:v>
                </c:pt>
                <c:pt idx="18">
                  <c:v>0.3231</c:v>
                </c:pt>
              </c:numCache>
            </c:numRef>
          </c:val>
          <c:extLst>
            <c:ext xmlns:c16="http://schemas.microsoft.com/office/drawing/2014/chart" uri="{C3380CC4-5D6E-409C-BE32-E72D297353CC}">
              <c16:uniqueId val="{00000005-6294-41B4-9E76-811D61DBEA03}"/>
            </c:ext>
          </c:extLst>
        </c:ser>
        <c:ser>
          <c:idx val="5"/>
          <c:order val="2"/>
          <c:tx>
            <c:strRef>
              <c:f>Sheet1!$D$1</c:f>
              <c:strCache>
                <c:ptCount val="1"/>
                <c:pt idx="0">
                  <c:v>Large</c:v>
                </c:pt>
              </c:strCache>
            </c:strRef>
          </c:tx>
          <c:spPr>
            <a:solidFill>
              <a:schemeClr val="accent6"/>
            </a:solidFill>
            <a:ln>
              <a:noFill/>
            </a:ln>
            <a:effectLst/>
          </c:spPr>
          <c:invertIfNegative val="0"/>
          <c:cat>
            <c:strRef>
              <c:f>Sheet1!$A$2:$A$20</c:f>
              <c:strCache>
                <c:ptCount val="19"/>
                <c:pt idx="0">
                  <c:v>2019</c:v>
                </c:pt>
                <c:pt idx="1">
                  <c:v>2020</c:v>
                </c:pt>
                <c:pt idx="2">
                  <c:v>2021</c:v>
                </c:pt>
                <c:pt idx="3">
                  <c:v>2022E</c:v>
                </c:pt>
                <c:pt idx="4">
                  <c:v>2023F</c:v>
                </c:pt>
                <c:pt idx="5">
                  <c:v>2024F</c:v>
                </c:pt>
                <c:pt idx="6">
                  <c:v>2025F</c:v>
                </c:pt>
                <c:pt idx="7">
                  <c:v>2026F</c:v>
                </c:pt>
                <c:pt idx="8">
                  <c:v>2027F</c:v>
                </c:pt>
                <c:pt idx="9">
                  <c:v>2028F</c:v>
                </c:pt>
                <c:pt idx="10">
                  <c:v>2029F</c:v>
                </c:pt>
                <c:pt idx="11">
                  <c:v>2030F</c:v>
                </c:pt>
                <c:pt idx="12">
                  <c:v>2031F</c:v>
                </c:pt>
                <c:pt idx="13">
                  <c:v>2032F</c:v>
                </c:pt>
                <c:pt idx="14">
                  <c:v>2033F</c:v>
                </c:pt>
                <c:pt idx="15">
                  <c:v>2034F</c:v>
                </c:pt>
                <c:pt idx="16">
                  <c:v>2035F</c:v>
                </c:pt>
                <c:pt idx="17">
                  <c:v>2036F</c:v>
                </c:pt>
                <c:pt idx="18">
                  <c:v>2037F</c:v>
                </c:pt>
              </c:strCache>
            </c:strRef>
          </c:cat>
          <c:val>
            <c:numRef>
              <c:f>Sheet1!$D$2:$D$20</c:f>
              <c:numCache>
                <c:formatCode>0.00%</c:formatCode>
                <c:ptCount val="19"/>
                <c:pt idx="0">
                  <c:v>0.60799999999999998</c:v>
                </c:pt>
                <c:pt idx="1">
                  <c:v>0.54210000000000003</c:v>
                </c:pt>
                <c:pt idx="2">
                  <c:v>0.47799999999999998</c:v>
                </c:pt>
                <c:pt idx="3">
                  <c:v>0.24790000000000001</c:v>
                </c:pt>
                <c:pt idx="4">
                  <c:v>0.32099999999999995</c:v>
                </c:pt>
                <c:pt idx="5">
                  <c:v>0.35070000000000001</c:v>
                </c:pt>
                <c:pt idx="6">
                  <c:v>0.37309999999999999</c:v>
                </c:pt>
                <c:pt idx="7">
                  <c:v>0.4103</c:v>
                </c:pt>
                <c:pt idx="8">
                  <c:v>0.42090000000000005</c:v>
                </c:pt>
                <c:pt idx="9">
                  <c:v>0.42199999999999993</c:v>
                </c:pt>
                <c:pt idx="10">
                  <c:v>0.42220000000000002</c:v>
                </c:pt>
                <c:pt idx="11">
                  <c:v>0.4225000000000001</c:v>
                </c:pt>
                <c:pt idx="12">
                  <c:v>0.42249999999999999</c:v>
                </c:pt>
                <c:pt idx="13">
                  <c:v>0.4225000000000001</c:v>
                </c:pt>
                <c:pt idx="14">
                  <c:v>0.42270000000000008</c:v>
                </c:pt>
                <c:pt idx="15">
                  <c:v>0.42260000000000009</c:v>
                </c:pt>
                <c:pt idx="16">
                  <c:v>0.42259999999999998</c:v>
                </c:pt>
                <c:pt idx="17">
                  <c:v>0.42280000000000006</c:v>
                </c:pt>
                <c:pt idx="18">
                  <c:v>0.42290000000000005</c:v>
                </c:pt>
              </c:numCache>
            </c:numRef>
          </c:val>
          <c:extLst>
            <c:ext xmlns:c16="http://schemas.microsoft.com/office/drawing/2014/chart" uri="{C3380CC4-5D6E-409C-BE32-E72D297353CC}">
              <c16:uniqueId val="{00000006-6294-41B4-9E76-811D61DBEA03}"/>
            </c:ext>
          </c:extLst>
        </c:ser>
        <c:dLbls>
          <c:showLegendKey val="0"/>
          <c:showVal val="0"/>
          <c:showCatName val="0"/>
          <c:showSerName val="0"/>
          <c:showPercent val="0"/>
          <c:showBubbleSize val="0"/>
        </c:dLbls>
        <c:gapWidth val="150"/>
        <c:overlap val="100"/>
        <c:axId val="1594474496"/>
        <c:axId val="1703745200"/>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515794249240168E-3"/>
          <c:y val="3.529937193914838E-2"/>
          <c:w val="0.98635107200768235"/>
          <c:h val="0.67467073003668343"/>
        </c:manualLayout>
      </c:layout>
      <c:lineChart>
        <c:grouping val="standard"/>
        <c:varyColors val="0"/>
        <c:ser>
          <c:idx val="0"/>
          <c:order val="0"/>
          <c:tx>
            <c:strRef>
              <c:f>Sheet1!$B$1</c:f>
              <c:strCache>
                <c:ptCount val="1"/>
                <c:pt idx="0">
                  <c:v>Y-O-Y Growth</c:v>
                </c:pt>
              </c:strCache>
            </c:strRef>
          </c:tx>
          <c:spPr>
            <a:ln w="34925" cap="rnd">
              <a:solidFill>
                <a:schemeClr val="accent2">
                  <a:lumMod val="60000"/>
                  <a:lumOff val="40000"/>
                </a:schemeClr>
              </a:solidFill>
              <a:round/>
            </a:ln>
            <a:effectLst>
              <a:glow rad="228600">
                <a:schemeClr val="accent6">
                  <a:satMod val="175000"/>
                  <a:alpha val="19000"/>
                </a:schemeClr>
              </a:glow>
            </a:effectLst>
          </c:spPr>
          <c:marker>
            <c:symbol val="none"/>
          </c:marker>
          <c:dLbls>
            <c:dLbl>
              <c:idx val="0"/>
              <c:layout>
                <c:manualLayout>
                  <c:x val="0"/>
                  <c:y val="6.019311087476230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F6A-4A57-9920-8CF5CFC6D765}"/>
                </c:ext>
              </c:extLst>
            </c:dLbl>
            <c:dLbl>
              <c:idx val="1"/>
              <c:layout>
                <c:manualLayout>
                  <c:x val="5.8298357206763563E-8"/>
                  <c:y val="1.2038622174952461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948300783611528E-2"/>
                      <c:h val="0.13609662368783759"/>
                    </c:manualLayout>
                  </c15:layout>
                </c:ext>
                <c:ext xmlns:c16="http://schemas.microsoft.com/office/drawing/2014/chart" uri="{C3380CC4-5D6E-409C-BE32-E72D297353CC}">
                  <c16:uniqueId val="{00000004-2F6A-4A57-9920-8CF5CFC6D76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FY2019</c:v>
                </c:pt>
                <c:pt idx="1">
                  <c:v>FY2020</c:v>
                </c:pt>
                <c:pt idx="2">
                  <c:v>FY2021</c:v>
                </c:pt>
                <c:pt idx="3">
                  <c:v>FY2022E</c:v>
                </c:pt>
                <c:pt idx="4">
                  <c:v>FY2023F</c:v>
                </c:pt>
                <c:pt idx="5">
                  <c:v>FY2024F</c:v>
                </c:pt>
                <c:pt idx="6">
                  <c:v>FY2025F</c:v>
                </c:pt>
                <c:pt idx="7">
                  <c:v>FY2030F</c:v>
                </c:pt>
                <c:pt idx="8">
                  <c:v>FY2035F</c:v>
                </c:pt>
                <c:pt idx="9">
                  <c:v>FY2037F</c:v>
                </c:pt>
              </c:strCache>
            </c:strRef>
          </c:cat>
          <c:val>
            <c:numRef>
              <c:f>Sheet1!$B$2:$B$11</c:f>
              <c:numCache>
                <c:formatCode>0.00%</c:formatCode>
                <c:ptCount val="10"/>
                <c:pt idx="0">
                  <c:v>5.8480101196847434E-2</c:v>
                </c:pt>
                <c:pt idx="1">
                  <c:v>0.14235153520867816</c:v>
                </c:pt>
                <c:pt idx="2">
                  <c:v>0.32149036333641812</c:v>
                </c:pt>
                <c:pt idx="3">
                  <c:v>0.71592120086471978</c:v>
                </c:pt>
                <c:pt idx="4">
                  <c:v>1.4E-3</c:v>
                </c:pt>
                <c:pt idx="5">
                  <c:v>1.4500000000000001E-2</c:v>
                </c:pt>
                <c:pt idx="6">
                  <c:v>2.5399999999999999E-2</c:v>
                </c:pt>
                <c:pt idx="7">
                  <c:v>4.3200000000000002E-2</c:v>
                </c:pt>
                <c:pt idx="8">
                  <c:v>3.7100000000000001E-2</c:v>
                </c:pt>
                <c:pt idx="9">
                  <c:v>3.5400000000000001E-2</c:v>
                </c:pt>
              </c:numCache>
            </c:numRef>
          </c:val>
          <c:smooth val="0"/>
          <c:extLst>
            <c:ext xmlns:c16="http://schemas.microsoft.com/office/drawing/2014/chart" uri="{C3380CC4-5D6E-409C-BE32-E72D297353CC}">
              <c16:uniqueId val="{00000001-2F6A-4A57-9920-8CF5CFC6D765}"/>
            </c:ext>
          </c:extLst>
        </c:ser>
        <c:dLbls>
          <c:showLegendKey val="0"/>
          <c:showVal val="0"/>
          <c:showCatName val="0"/>
          <c:showSerName val="0"/>
          <c:showPercent val="0"/>
          <c:showBubbleSize val="0"/>
        </c:dLbls>
        <c:smooth val="0"/>
        <c:axId val="692966256"/>
        <c:axId val="692972488"/>
      </c:lineChart>
      <c:valAx>
        <c:axId val="692972488"/>
        <c:scaling>
          <c:orientation val="minMax"/>
        </c:scaling>
        <c:delete val="1"/>
        <c:axPos val="r"/>
        <c:numFmt formatCode="0" sourceLinked="0"/>
        <c:majorTickMark val="out"/>
        <c:minorTickMark val="none"/>
        <c:tickLblPos val="nextTo"/>
        <c:crossAx val="692966256"/>
        <c:crosses val="max"/>
        <c:crossBetween val="between"/>
      </c:valAx>
      <c:catAx>
        <c:axId val="692966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92972488"/>
        <c:crosses val="autoZero"/>
        <c:auto val="1"/>
        <c:lblAlgn val="ctr"/>
        <c:lblOffset val="100"/>
        <c:noMultiLvlLbl val="0"/>
      </c:catAx>
      <c:spPr>
        <a:noFill/>
        <a:ln>
          <a:noFill/>
        </a:ln>
        <a:effectLst/>
      </c:spPr>
    </c:plotArea>
    <c:legend>
      <c:legendPos val="b"/>
      <c:layout>
        <c:manualLayout>
          <c:xMode val="edge"/>
          <c:yMode val="edge"/>
          <c:x val="0.39829764133008405"/>
          <c:y val="0.84615539434622911"/>
          <c:w val="0.16084854891307959"/>
          <c:h val="0.10775606327909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515794249240168E-3"/>
          <c:y val="3.529937193914838E-2"/>
          <c:w val="0.98635107200768235"/>
          <c:h val="0.67467073003668343"/>
        </c:manualLayout>
      </c:layout>
      <c:lineChart>
        <c:grouping val="standard"/>
        <c:varyColors val="0"/>
        <c:ser>
          <c:idx val="0"/>
          <c:order val="0"/>
          <c:tx>
            <c:strRef>
              <c:f>Sheet1!$B$1</c:f>
              <c:strCache>
                <c:ptCount val="1"/>
                <c:pt idx="0">
                  <c:v>Y-O-Y Growth</c:v>
                </c:pt>
              </c:strCache>
            </c:strRef>
          </c:tx>
          <c:spPr>
            <a:ln w="34925" cap="rnd">
              <a:solidFill>
                <a:schemeClr val="accent2">
                  <a:lumMod val="60000"/>
                  <a:lumOff val="40000"/>
                </a:schemeClr>
              </a:solidFill>
              <a:round/>
            </a:ln>
            <a:effectLst>
              <a:glow rad="228600">
                <a:schemeClr val="accent6">
                  <a:satMod val="175000"/>
                  <a:alpha val="19000"/>
                </a:schemeClr>
              </a:glow>
            </a:effectLst>
          </c:spPr>
          <c:marker>
            <c:symbol val="none"/>
          </c:marker>
          <c:dLbls>
            <c:dLbl>
              <c:idx val="0"/>
              <c:layout>
                <c:manualLayout>
                  <c:x val="0"/>
                  <c:y val="6.019311087476230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E42-4B98-BF7D-0A58BD13E528}"/>
                </c:ext>
              </c:extLst>
            </c:dLbl>
            <c:dLbl>
              <c:idx val="1"/>
              <c:layout>
                <c:manualLayout>
                  <c:x val="5.8298357206763563E-8"/>
                  <c:y val="1.2038622174952461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948300783611528E-2"/>
                      <c:h val="0.13609662368783759"/>
                    </c:manualLayout>
                  </c15:layout>
                </c:ext>
                <c:ext xmlns:c16="http://schemas.microsoft.com/office/drawing/2014/chart" uri="{C3380CC4-5D6E-409C-BE32-E72D297353CC}">
                  <c16:uniqueId val="{00000001-5E42-4B98-BF7D-0A58BD13E52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FY2019</c:v>
                </c:pt>
                <c:pt idx="1">
                  <c:v>FY2020</c:v>
                </c:pt>
                <c:pt idx="2">
                  <c:v>FY2021</c:v>
                </c:pt>
                <c:pt idx="3">
                  <c:v>FY2022E</c:v>
                </c:pt>
                <c:pt idx="4">
                  <c:v>FY2023F</c:v>
                </c:pt>
                <c:pt idx="5">
                  <c:v>FY2024F</c:v>
                </c:pt>
                <c:pt idx="6">
                  <c:v>FY2025F</c:v>
                </c:pt>
                <c:pt idx="7">
                  <c:v>FY2030F</c:v>
                </c:pt>
                <c:pt idx="8">
                  <c:v>FY2035F</c:v>
                </c:pt>
                <c:pt idx="9">
                  <c:v>FY2037F</c:v>
                </c:pt>
              </c:strCache>
            </c:strRef>
          </c:cat>
          <c:val>
            <c:numRef>
              <c:f>Sheet1!$B$2:$B$11</c:f>
              <c:numCache>
                <c:formatCode>0.00%</c:formatCode>
                <c:ptCount val="10"/>
                <c:pt idx="0">
                  <c:v>0.10911802522066316</c:v>
                </c:pt>
                <c:pt idx="1">
                  <c:v>0.24109202694878995</c:v>
                </c:pt>
                <c:pt idx="2">
                  <c:v>1.396582890669269</c:v>
                </c:pt>
                <c:pt idx="3">
                  <c:v>2.6885550223312489</c:v>
                </c:pt>
                <c:pt idx="4">
                  <c:v>-8.37006593406594E-2</c:v>
                </c:pt>
                <c:pt idx="5">
                  <c:v>-0.15932145716573265</c:v>
                </c:pt>
                <c:pt idx="6">
                  <c:v>-0.13028530020703932</c:v>
                </c:pt>
                <c:pt idx="7">
                  <c:v>-2.9350512445095123E-2</c:v>
                </c:pt>
                <c:pt idx="8">
                  <c:v>1.7876188212927691E-2</c:v>
                </c:pt>
                <c:pt idx="9">
                  <c:v>1.9110521140609515E-2</c:v>
                </c:pt>
              </c:numCache>
            </c:numRef>
          </c:val>
          <c:smooth val="0"/>
          <c:extLst>
            <c:ext xmlns:c16="http://schemas.microsoft.com/office/drawing/2014/chart" uri="{C3380CC4-5D6E-409C-BE32-E72D297353CC}">
              <c16:uniqueId val="{00000002-5E42-4B98-BF7D-0A58BD13E528}"/>
            </c:ext>
          </c:extLst>
        </c:ser>
        <c:dLbls>
          <c:showLegendKey val="0"/>
          <c:showVal val="0"/>
          <c:showCatName val="0"/>
          <c:showSerName val="0"/>
          <c:showPercent val="0"/>
          <c:showBubbleSize val="0"/>
        </c:dLbls>
        <c:smooth val="0"/>
        <c:axId val="692966256"/>
        <c:axId val="692972488"/>
      </c:lineChart>
      <c:valAx>
        <c:axId val="692972488"/>
        <c:scaling>
          <c:orientation val="minMax"/>
        </c:scaling>
        <c:delete val="1"/>
        <c:axPos val="r"/>
        <c:numFmt formatCode="0" sourceLinked="0"/>
        <c:majorTickMark val="out"/>
        <c:minorTickMark val="none"/>
        <c:tickLblPos val="nextTo"/>
        <c:crossAx val="692966256"/>
        <c:crosses val="max"/>
        <c:crossBetween val="between"/>
      </c:valAx>
      <c:catAx>
        <c:axId val="692966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92972488"/>
        <c:crosses val="autoZero"/>
        <c:auto val="1"/>
        <c:lblAlgn val="ctr"/>
        <c:lblOffset val="100"/>
        <c:noMultiLvlLbl val="0"/>
      </c:catAx>
      <c:spPr>
        <a:noFill/>
        <a:ln>
          <a:noFill/>
        </a:ln>
        <a:effectLst/>
      </c:spPr>
    </c:plotArea>
    <c:legend>
      <c:legendPos val="b"/>
      <c:layout>
        <c:manualLayout>
          <c:xMode val="edge"/>
          <c:yMode val="edge"/>
          <c:x val="0.39829764133008405"/>
          <c:y val="0.84615539434622911"/>
          <c:w val="0.15850542693018957"/>
          <c:h val="0.114781726928560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93861853282073"/>
          <c:y val="0"/>
          <c:w val="0.80037528919293466"/>
          <c:h val="0.73915828455807431"/>
        </c:manualLayout>
      </c:layout>
      <c:lineChart>
        <c:grouping val="standard"/>
        <c:varyColors val="0"/>
        <c:ser>
          <c:idx val="1"/>
          <c:order val="0"/>
          <c:tx>
            <c:strRef>
              <c:f>Sheet1!$C$1</c:f>
              <c:strCache>
                <c:ptCount val="1"/>
                <c:pt idx="0">
                  <c:v>Medical Oxygen</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2019</c:v>
                </c:pt>
                <c:pt idx="1">
                  <c:v>FY 2020</c:v>
                </c:pt>
                <c:pt idx="2">
                  <c:v>FY 2021</c:v>
                </c:pt>
              </c:strCache>
            </c:strRef>
          </c:cat>
          <c:val>
            <c:numRef>
              <c:f>Sheet1!$C$2:$C$4</c:f>
              <c:numCache>
                <c:formatCode>General</c:formatCode>
                <c:ptCount val="3"/>
                <c:pt idx="0">
                  <c:v>21.36</c:v>
                </c:pt>
                <c:pt idx="1">
                  <c:v>26.45</c:v>
                </c:pt>
                <c:pt idx="2">
                  <c:v>30.23</c:v>
                </c:pt>
              </c:numCache>
            </c:numRef>
          </c:val>
          <c:smooth val="0"/>
          <c:extLst>
            <c:ext xmlns:c16="http://schemas.microsoft.com/office/drawing/2014/chart" uri="{C3380CC4-5D6E-409C-BE32-E72D297353CC}">
              <c16:uniqueId val="{00000001-CD4B-44A5-BAED-8756A11E2A2B}"/>
            </c:ext>
          </c:extLst>
        </c:ser>
        <c:ser>
          <c:idx val="0"/>
          <c:order val="1"/>
          <c:tx>
            <c:strRef>
              <c:f>Sheet1!$B$1</c:f>
              <c:strCache>
                <c:ptCount val="1"/>
                <c:pt idx="0">
                  <c:v>Industrial Oxygen</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2019</c:v>
                </c:pt>
                <c:pt idx="1">
                  <c:v>FY 2020</c:v>
                </c:pt>
                <c:pt idx="2">
                  <c:v>FY 2021</c:v>
                </c:pt>
              </c:strCache>
            </c:strRef>
          </c:cat>
          <c:val>
            <c:numRef>
              <c:f>Sheet1!$B$2:$B$4</c:f>
              <c:numCache>
                <c:formatCode>0.00</c:formatCode>
                <c:ptCount val="3"/>
                <c:pt idx="0" formatCode="General">
                  <c:v>13.92</c:v>
                </c:pt>
                <c:pt idx="1">
                  <c:v>18.299232</c:v>
                </c:pt>
                <c:pt idx="2">
                  <c:v>22.6105310592</c:v>
                </c:pt>
              </c:numCache>
            </c:numRef>
          </c:val>
          <c:smooth val="0"/>
          <c:extLst>
            <c:ext xmlns:c16="http://schemas.microsoft.com/office/drawing/2014/chart" uri="{C3380CC4-5D6E-409C-BE32-E72D297353CC}">
              <c16:uniqueId val="{00000000-CD4B-44A5-BAED-8756A11E2A2B}"/>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90733872"/>
        <c:crosses val="autoZero"/>
        <c:auto val="1"/>
        <c:lblAlgn val="ctr"/>
        <c:lblOffset val="100"/>
        <c:noMultiLvlLbl val="0"/>
      </c:catAx>
      <c:valAx>
        <c:axId val="390733872"/>
        <c:scaling>
          <c:orientation val="minMax"/>
        </c:scaling>
        <c:delete val="1"/>
        <c:axPos val="l"/>
        <c:numFmt formatCode="General"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09245136432028"/>
          <c:y val="0"/>
          <c:w val="0.96001118656284268"/>
          <c:h val="0.63390279389745907"/>
        </c:manualLayout>
      </c:layout>
      <c:barChart>
        <c:barDir val="col"/>
        <c:grouping val="stacked"/>
        <c:varyColors val="0"/>
        <c:ser>
          <c:idx val="0"/>
          <c:order val="0"/>
          <c:tx>
            <c:strRef>
              <c:f>Sheet1!$B$1</c:f>
              <c:strCache>
                <c:ptCount val="1"/>
                <c:pt idx="0">
                  <c:v>Government </c:v>
                </c:pt>
              </c:strCache>
            </c:strRef>
          </c:tx>
          <c:spPr>
            <a:solidFill>
              <a:schemeClr val="accent2"/>
            </a:solidFill>
            <a:ln>
              <a:noFill/>
            </a:ln>
            <a:effectLst/>
          </c:spPr>
          <c:invertIfNegative val="0"/>
          <c:cat>
            <c:strRef>
              <c:f>Sheet1!$A$2:$A$4</c:f>
              <c:strCache>
                <c:ptCount val="3"/>
                <c:pt idx="0">
                  <c:v>FY2022</c:v>
                </c:pt>
                <c:pt idx="1">
                  <c:v>FY2025F</c:v>
                </c:pt>
                <c:pt idx="2">
                  <c:v>FY2030F</c:v>
                </c:pt>
              </c:strCache>
            </c:strRef>
          </c:cat>
          <c:val>
            <c:numRef>
              <c:f>Sheet1!$B$2:$B$4</c:f>
              <c:numCache>
                <c:formatCode>0.0</c:formatCode>
                <c:ptCount val="3"/>
                <c:pt idx="0">
                  <c:v>36.27525942108138</c:v>
                </c:pt>
                <c:pt idx="1">
                  <c:v>39.380421627525948</c:v>
                </c:pt>
                <c:pt idx="2">
                  <c:v>42.578111863681059</c:v>
                </c:pt>
              </c:numCache>
            </c:numRef>
          </c:val>
          <c:extLst>
            <c:ext xmlns:c16="http://schemas.microsoft.com/office/drawing/2014/chart" uri="{C3380CC4-5D6E-409C-BE32-E72D297353CC}">
              <c16:uniqueId val="{00000000-CD5D-442C-90B5-5DEE25A3CBDD}"/>
            </c:ext>
          </c:extLst>
        </c:ser>
        <c:ser>
          <c:idx val="1"/>
          <c:order val="1"/>
          <c:tx>
            <c:strRef>
              <c:f>Sheet1!$C$1</c:f>
              <c:strCache>
                <c:ptCount val="1"/>
                <c:pt idx="0">
                  <c:v>Private Insurance</c:v>
                </c:pt>
              </c:strCache>
            </c:strRef>
          </c:tx>
          <c:spPr>
            <a:solidFill>
              <a:schemeClr val="accent4"/>
            </a:solidFill>
            <a:ln>
              <a:noFill/>
            </a:ln>
            <a:effectLst/>
          </c:spPr>
          <c:invertIfNegative val="0"/>
          <c:cat>
            <c:strRef>
              <c:f>Sheet1!$A$2:$A$4</c:f>
              <c:strCache>
                <c:ptCount val="3"/>
                <c:pt idx="0">
                  <c:v>FY2022</c:v>
                </c:pt>
                <c:pt idx="1">
                  <c:v>FY2025F</c:v>
                </c:pt>
                <c:pt idx="2">
                  <c:v>FY2030F</c:v>
                </c:pt>
              </c:strCache>
            </c:strRef>
          </c:cat>
          <c:val>
            <c:numRef>
              <c:f>Sheet1!$C$2:$C$4</c:f>
              <c:numCache>
                <c:formatCode>0.0</c:formatCode>
                <c:ptCount val="3"/>
                <c:pt idx="0">
                  <c:v>4.5344074276351725</c:v>
                </c:pt>
                <c:pt idx="1">
                  <c:v>4.9225527034407435</c:v>
                </c:pt>
                <c:pt idx="2">
                  <c:v>5.3222639829601324</c:v>
                </c:pt>
              </c:numCache>
            </c:numRef>
          </c:val>
          <c:extLst>
            <c:ext xmlns:c16="http://schemas.microsoft.com/office/drawing/2014/chart" uri="{C3380CC4-5D6E-409C-BE32-E72D297353CC}">
              <c16:uniqueId val="{00000001-CD5D-442C-90B5-5DEE25A3CBDD}"/>
            </c:ext>
          </c:extLst>
        </c:ser>
        <c:ser>
          <c:idx val="2"/>
          <c:order val="2"/>
          <c:tx>
            <c:strRef>
              <c:f>Sheet1!$D$1</c:f>
              <c:strCache>
                <c:ptCount val="1"/>
                <c:pt idx="0">
                  <c:v>Out-of-Pocket</c:v>
                </c:pt>
              </c:strCache>
            </c:strRef>
          </c:tx>
          <c:spPr>
            <a:solidFill>
              <a:schemeClr val="accent6"/>
            </a:solidFill>
            <a:ln>
              <a:noFill/>
            </a:ln>
            <a:effectLst/>
          </c:spPr>
          <c:invertIfNegative val="0"/>
          <c:cat>
            <c:strRef>
              <c:f>Sheet1!$A$2:$A$4</c:f>
              <c:strCache>
                <c:ptCount val="3"/>
                <c:pt idx="0">
                  <c:v>FY2022</c:v>
                </c:pt>
                <c:pt idx="1">
                  <c:v>FY2025F</c:v>
                </c:pt>
                <c:pt idx="2">
                  <c:v>FY2030F</c:v>
                </c:pt>
              </c:strCache>
            </c:strRef>
          </c:cat>
          <c:val>
            <c:numRef>
              <c:f>Sheet1!$D$2:$D$4</c:f>
              <c:numCache>
                <c:formatCode>0.0</c:formatCode>
                <c:ptCount val="3"/>
                <c:pt idx="0">
                  <c:v>92.501911523757514</c:v>
                </c:pt>
                <c:pt idx="1">
                  <c:v>100.42007515019117</c:v>
                </c:pt>
                <c:pt idx="2">
                  <c:v>108.5741852523867</c:v>
                </c:pt>
              </c:numCache>
            </c:numRef>
          </c:val>
          <c:extLst>
            <c:ext xmlns:c16="http://schemas.microsoft.com/office/drawing/2014/chart" uri="{C3380CC4-5D6E-409C-BE32-E72D297353CC}">
              <c16:uniqueId val="{00000002-CD5D-442C-90B5-5DEE25A3CBDD}"/>
            </c:ext>
          </c:extLst>
        </c:ser>
        <c:dLbls>
          <c:showLegendKey val="0"/>
          <c:showVal val="0"/>
          <c:showCatName val="0"/>
          <c:showSerName val="0"/>
          <c:showPercent val="0"/>
          <c:showBubbleSize val="0"/>
        </c:dLbls>
        <c:gapWidth val="150"/>
        <c:overlap val="100"/>
        <c:axId val="750998984"/>
        <c:axId val="751005544"/>
      </c:barChart>
      <c:catAx>
        <c:axId val="750998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51005544"/>
        <c:crosses val="autoZero"/>
        <c:auto val="1"/>
        <c:lblAlgn val="ctr"/>
        <c:lblOffset val="100"/>
        <c:noMultiLvlLbl val="0"/>
      </c:catAx>
      <c:valAx>
        <c:axId val="751005544"/>
        <c:scaling>
          <c:orientation val="minMax"/>
          <c:max val="200"/>
        </c:scaling>
        <c:delete val="1"/>
        <c:axPos val="l"/>
        <c:numFmt formatCode="0.0" sourceLinked="1"/>
        <c:majorTickMark val="out"/>
        <c:minorTickMark val="none"/>
        <c:tickLblPos val="nextTo"/>
        <c:crossAx val="750998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Survey Mode</a:t>
            </a:r>
          </a:p>
        </c:rich>
      </c:tx>
      <c:layout>
        <c:manualLayout>
          <c:xMode val="edge"/>
          <c:yMode val="edge"/>
          <c:x val="0.28087568080664588"/>
          <c:y val="2.109334385970545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0227406046340966E-3"/>
          <c:y val="0.3118190688643509"/>
          <c:w val="0.8820255982192543"/>
          <c:h val="0.62308409046996083"/>
        </c:manualLayout>
      </c:layout>
      <c:pie3DChart>
        <c:varyColors val="1"/>
        <c:ser>
          <c:idx val="0"/>
          <c:order val="0"/>
          <c:tx>
            <c:strRef>
              <c:f>Sheet1!$B$1</c:f>
              <c:strCache>
                <c:ptCount val="1"/>
                <c:pt idx="0">
                  <c:v>Sales</c:v>
                </c:pt>
              </c:strCache>
            </c:strRef>
          </c:tx>
          <c:explosion val="1"/>
          <c:dPt>
            <c:idx val="0"/>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1-BB54-4233-846E-B44AFA7A8506}"/>
              </c:ext>
            </c:extLst>
          </c:dPt>
          <c:dPt>
            <c:idx val="1"/>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3-BB54-4233-846E-B44AFA7A8506}"/>
              </c:ext>
            </c:extLst>
          </c:dPt>
          <c:dLbls>
            <c:dLbl>
              <c:idx val="0"/>
              <c:layout>
                <c:manualLayout>
                  <c:x val="2.3549844569482142E-2"/>
                  <c:y val="-0.48352790382056487"/>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816145432967863"/>
                      <c:h val="0.43417128248828285"/>
                    </c:manualLayout>
                  </c15:layout>
                </c:ext>
                <c:ext xmlns:c16="http://schemas.microsoft.com/office/drawing/2014/chart" uri="{C3380CC4-5D6E-409C-BE32-E72D297353CC}">
                  <c16:uniqueId val="{00000001-BB54-4233-846E-B44AFA7A8506}"/>
                </c:ext>
              </c:extLst>
            </c:dLbl>
            <c:dLbl>
              <c:idx val="1"/>
              <c:layout>
                <c:manualLayout>
                  <c:x val="8.1777918286381701E-2"/>
                  <c:y val="9.4093186934583496E-3"/>
                </c:manualLayout>
              </c:layout>
              <c:tx>
                <c:rich>
                  <a:bodyPr rot="0" spcFirstLastPara="1" vertOverflow="ellipsis" vert="horz" wrap="square" lIns="38100" tIns="19050" rIns="38100" bIns="19050" anchor="ctr" anchorCtr="1">
                    <a:noAutofit/>
                  </a:bodyPr>
                  <a:lstStyle/>
                  <a:p>
                    <a:pPr>
                      <a:defRPr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r>
                      <a:rPr lang="en-US" dirty="0"/>
                      <a:t>F2F </a:t>
                    </a:r>
                    <a:r>
                      <a:rPr lang="en-US" baseline="0" dirty="0"/>
                      <a:t>
</a:t>
                    </a:r>
                    <a:fld id="{31B94D59-07B7-43E5-B90E-A5FE1920828C}" type="PERCENTAGE">
                      <a:rPr lang="en-US" baseline="0"/>
                      <a:pPr>
                        <a:defRPr sz="800" b="1">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9368289014412655"/>
                      <c:h val="0.24850840120266082"/>
                    </c:manualLayout>
                  </c15:layout>
                  <c15:dlblFieldTable/>
                  <c15:showDataLabelsRange val="0"/>
                </c:ext>
                <c:ext xmlns:c16="http://schemas.microsoft.com/office/drawing/2014/chart" uri="{C3380CC4-5D6E-409C-BE32-E72D297353CC}">
                  <c16:uniqueId val="{00000003-BB54-4233-846E-B44AFA7A8506}"/>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Telephonic &amp; Video Conferencing</c:v>
                </c:pt>
                <c:pt idx="1">
                  <c:v>F2F</c:v>
                </c:pt>
              </c:strCache>
            </c:strRef>
          </c:cat>
          <c:val>
            <c:numRef>
              <c:f>Sheet1!$B$2:$B$3</c:f>
              <c:numCache>
                <c:formatCode>0%</c:formatCode>
                <c:ptCount val="2"/>
                <c:pt idx="0">
                  <c:v>0.9</c:v>
                </c:pt>
                <c:pt idx="1">
                  <c:v>0.1</c:v>
                </c:pt>
              </c:numCache>
            </c:numRef>
          </c:val>
          <c:extLst>
            <c:ext xmlns:c16="http://schemas.microsoft.com/office/drawing/2014/chart" uri="{C3380CC4-5D6E-409C-BE32-E72D297353CC}">
              <c16:uniqueId val="{00000004-BB54-4233-846E-B44AFA7A8506}"/>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688056217335381E-5"/>
          <c:y val="4.3971304474765341E-2"/>
          <c:w val="0.99967807647135432"/>
          <c:h val="0.67467073003668343"/>
        </c:manualLayout>
      </c:layout>
      <c:barChart>
        <c:barDir val="col"/>
        <c:grouping val="clustered"/>
        <c:varyColors val="0"/>
        <c:ser>
          <c:idx val="0"/>
          <c:order val="0"/>
          <c:tx>
            <c:strRef>
              <c:f>Sheet1!$B$1</c:f>
              <c:strCache>
                <c:ptCount val="1"/>
                <c:pt idx="0">
                  <c:v>Million Cubic Meter</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solidFill>
                <a:schemeClr val="accent2">
                  <a:lumMod val="60000"/>
                  <a:lumOff val="40000"/>
                </a:schemeClr>
              </a:solidFill>
            </a:ln>
            <a:effectLst>
              <a:glow rad="228600">
                <a:schemeClr val="accent6">
                  <a:satMod val="175000"/>
                  <a:alpha val="19000"/>
                </a:schemeClr>
              </a:glow>
            </a:effectLst>
          </c:spPr>
          <c:invertIfNegative val="0"/>
          <c:dLbls>
            <c:dLbl>
              <c:idx val="0"/>
              <c:layout>
                <c:manualLayout>
                  <c:x val="0"/>
                  <c:y val="-6.019311087476230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DAB-499A-990F-2A7CF2B69EBC}"/>
                </c:ext>
              </c:extLst>
            </c:dLbl>
            <c:dLbl>
              <c:idx val="1"/>
              <c:layout>
                <c:manualLayout>
                  <c:x val="5.8298357206763563E-8"/>
                  <c:y val="1.8057933262428636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948300783611528E-2"/>
                      <c:h val="0.13609662368783759"/>
                    </c:manualLayout>
                  </c15:layout>
                </c:ext>
                <c:ext xmlns:c16="http://schemas.microsoft.com/office/drawing/2014/chart" uri="{C3380CC4-5D6E-409C-BE32-E72D297353CC}">
                  <c16:uniqueId val="{00000001-8DAB-499A-990F-2A7CF2B69EB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FY2019</c:v>
                </c:pt>
                <c:pt idx="1">
                  <c:v>FY2020</c:v>
                </c:pt>
                <c:pt idx="2">
                  <c:v>FY2021</c:v>
                </c:pt>
                <c:pt idx="3">
                  <c:v>FY2022E</c:v>
                </c:pt>
                <c:pt idx="4">
                  <c:v>FY2023F</c:v>
                </c:pt>
                <c:pt idx="5">
                  <c:v>FY2024F</c:v>
                </c:pt>
                <c:pt idx="6">
                  <c:v>FY2025F</c:v>
                </c:pt>
                <c:pt idx="7">
                  <c:v>FY2030F</c:v>
                </c:pt>
                <c:pt idx="8">
                  <c:v>FY2035F</c:v>
                </c:pt>
                <c:pt idx="9">
                  <c:v>FY2037F</c:v>
                </c:pt>
              </c:strCache>
            </c:strRef>
          </c:cat>
          <c:val>
            <c:numRef>
              <c:f>Sheet1!$B$2:$B$11</c:f>
              <c:numCache>
                <c:formatCode>0.00</c:formatCode>
                <c:ptCount val="10"/>
                <c:pt idx="0">
                  <c:v>217.56</c:v>
                </c:pt>
                <c:pt idx="1">
                  <c:v>248.53</c:v>
                </c:pt>
                <c:pt idx="2">
                  <c:v>328.43</c:v>
                </c:pt>
                <c:pt idx="3">
                  <c:v>563.55999999999995</c:v>
                </c:pt>
                <c:pt idx="4">
                  <c:v>564.34898399999997</c:v>
                </c:pt>
                <c:pt idx="5">
                  <c:v>572.53204426799994</c:v>
                </c:pt>
                <c:pt idx="6">
                  <c:v>587.07435819240709</c:v>
                </c:pt>
                <c:pt idx="7">
                  <c:v>703.60489606253907</c:v>
                </c:pt>
                <c:pt idx="8">
                  <c:v>855.62489697288299</c:v>
                </c:pt>
                <c:pt idx="9">
                  <c:v>918.24987999461189</c:v>
                </c:pt>
              </c:numCache>
            </c:numRef>
          </c:val>
          <c:extLst>
            <c:ext xmlns:c16="http://schemas.microsoft.com/office/drawing/2014/chart" uri="{C3380CC4-5D6E-409C-BE32-E72D297353CC}">
              <c16:uniqueId val="{00000002-8DAB-499A-990F-2A7CF2B69EBC}"/>
            </c:ext>
          </c:extLst>
        </c:ser>
        <c:dLbls>
          <c:showLegendKey val="0"/>
          <c:showVal val="0"/>
          <c:showCatName val="0"/>
          <c:showSerName val="0"/>
          <c:showPercent val="0"/>
          <c:showBubbleSize val="0"/>
        </c:dLbls>
        <c:gapWidth val="150"/>
        <c:axId val="692966256"/>
        <c:axId val="692972488"/>
      </c:barChart>
      <c:valAx>
        <c:axId val="692972488"/>
        <c:scaling>
          <c:orientation val="minMax"/>
          <c:max val="1500"/>
        </c:scaling>
        <c:delete val="1"/>
        <c:axPos val="r"/>
        <c:numFmt formatCode="0" sourceLinked="0"/>
        <c:majorTickMark val="out"/>
        <c:minorTickMark val="none"/>
        <c:tickLblPos val="nextTo"/>
        <c:crossAx val="692966256"/>
        <c:crosses val="max"/>
        <c:crossBetween val="between"/>
      </c:valAx>
      <c:catAx>
        <c:axId val="692966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92972488"/>
        <c:crosses val="autoZero"/>
        <c:auto val="1"/>
        <c:lblAlgn val="ctr"/>
        <c:lblOffset val="100"/>
        <c:noMultiLvlLbl val="0"/>
      </c:catAx>
      <c:spPr>
        <a:noFill/>
        <a:ln>
          <a:noFill/>
        </a:ln>
        <a:effectLst/>
      </c:spPr>
    </c:plotArea>
    <c:legend>
      <c:legendPos val="b"/>
      <c:layout>
        <c:manualLayout>
          <c:xMode val="edge"/>
          <c:yMode val="edge"/>
          <c:x val="0.39829764133008405"/>
          <c:y val="0.84622785130680767"/>
          <c:w val="0.19452004769738396"/>
          <c:h val="0.153772148693192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392169728783907E-2"/>
          <c:y val="0"/>
          <c:w val="0.85750207786526689"/>
          <c:h val="0.77851823363635675"/>
        </c:manualLayout>
      </c:layout>
      <c:barChart>
        <c:barDir val="col"/>
        <c:grouping val="stacked"/>
        <c:varyColors val="0"/>
        <c:ser>
          <c:idx val="4"/>
          <c:order val="0"/>
          <c:tx>
            <c:strRef>
              <c:f>Sheet1!$C$1</c:f>
              <c:strCache>
                <c:ptCount val="1"/>
                <c:pt idx="0">
                  <c:v>Medical Oxygen </c:v>
                </c:pt>
              </c:strCache>
            </c:strRef>
          </c:tx>
          <c:spPr>
            <a:solidFill>
              <a:schemeClr val="accent5"/>
            </a:solidFill>
            <a:ln>
              <a:noFill/>
            </a:ln>
            <a:effectLst/>
          </c:spPr>
          <c:invertIfNegative val="0"/>
          <c:cat>
            <c:strRef>
              <c:f>Sheet1!$A$2:$A$20</c:f>
              <c:strCache>
                <c:ptCount val="19"/>
                <c:pt idx="0">
                  <c:v>2019</c:v>
                </c:pt>
                <c:pt idx="1">
                  <c:v>2020</c:v>
                </c:pt>
                <c:pt idx="2">
                  <c:v>2021</c:v>
                </c:pt>
                <c:pt idx="3">
                  <c:v>2022E</c:v>
                </c:pt>
                <c:pt idx="4">
                  <c:v>2023F</c:v>
                </c:pt>
                <c:pt idx="5">
                  <c:v>2024F</c:v>
                </c:pt>
                <c:pt idx="6">
                  <c:v>2025F</c:v>
                </c:pt>
                <c:pt idx="7">
                  <c:v>2026F</c:v>
                </c:pt>
                <c:pt idx="8">
                  <c:v>2027F</c:v>
                </c:pt>
                <c:pt idx="9">
                  <c:v>2028F</c:v>
                </c:pt>
                <c:pt idx="10">
                  <c:v>2029F</c:v>
                </c:pt>
                <c:pt idx="11">
                  <c:v>2030F</c:v>
                </c:pt>
                <c:pt idx="12">
                  <c:v>2031F</c:v>
                </c:pt>
                <c:pt idx="13">
                  <c:v>2032F</c:v>
                </c:pt>
                <c:pt idx="14">
                  <c:v>2033F</c:v>
                </c:pt>
                <c:pt idx="15">
                  <c:v>2034F</c:v>
                </c:pt>
                <c:pt idx="16">
                  <c:v>2035F</c:v>
                </c:pt>
                <c:pt idx="17">
                  <c:v>2036F</c:v>
                </c:pt>
                <c:pt idx="18">
                  <c:v>2037F</c:v>
                </c:pt>
              </c:strCache>
            </c:strRef>
          </c:cat>
          <c:val>
            <c:numRef>
              <c:f>Sheet1!$C$2:$C$20</c:f>
              <c:numCache>
                <c:formatCode>0.00%</c:formatCode>
                <c:ptCount val="19"/>
                <c:pt idx="0">
                  <c:v>0.22559999999999999</c:v>
                </c:pt>
                <c:pt idx="1">
                  <c:v>0.24510000000000001</c:v>
                </c:pt>
                <c:pt idx="2">
                  <c:v>0.44450000000000001</c:v>
                </c:pt>
                <c:pt idx="3">
                  <c:v>0.95550000000000002</c:v>
                </c:pt>
                <c:pt idx="4">
                  <c:v>0.87429999999999997</c:v>
                </c:pt>
                <c:pt idx="5">
                  <c:v>0.72450000000000003</c:v>
                </c:pt>
                <c:pt idx="6">
                  <c:v>0.61450000000000005</c:v>
                </c:pt>
                <c:pt idx="7">
                  <c:v>0.48630000000000001</c:v>
                </c:pt>
                <c:pt idx="8">
                  <c:v>0.42809999999999998</c:v>
                </c:pt>
                <c:pt idx="9">
                  <c:v>0.3145</c:v>
                </c:pt>
                <c:pt idx="10">
                  <c:v>0.2732</c:v>
                </c:pt>
                <c:pt idx="11">
                  <c:v>0.25419999999999998</c:v>
                </c:pt>
                <c:pt idx="12">
                  <c:v>0.22450000000000001</c:v>
                </c:pt>
                <c:pt idx="13">
                  <c:v>0.21510000000000001</c:v>
                </c:pt>
                <c:pt idx="14">
                  <c:v>0.21429999999999999</c:v>
                </c:pt>
                <c:pt idx="15">
                  <c:v>0.2104</c:v>
                </c:pt>
                <c:pt idx="16">
                  <c:v>0.20649999999999999</c:v>
                </c:pt>
                <c:pt idx="17">
                  <c:v>0.2034</c:v>
                </c:pt>
                <c:pt idx="18">
                  <c:v>0.20019999999999999</c:v>
                </c:pt>
              </c:numCache>
            </c:numRef>
          </c:val>
          <c:extLst>
            <c:ext xmlns:c16="http://schemas.microsoft.com/office/drawing/2014/chart" uri="{C3380CC4-5D6E-409C-BE32-E72D297353CC}">
              <c16:uniqueId val="{00000001-7B0B-4141-8829-ED09D0EC3B08}"/>
            </c:ext>
          </c:extLst>
        </c:ser>
        <c:ser>
          <c:idx val="6"/>
          <c:order val="1"/>
          <c:tx>
            <c:strRef>
              <c:f>Sheet1!$B$1</c:f>
              <c:strCache>
                <c:ptCount val="1"/>
                <c:pt idx="0">
                  <c:v>Industrial Oxygen </c:v>
                </c:pt>
              </c:strCache>
            </c:strRef>
          </c:tx>
          <c:spPr>
            <a:solidFill>
              <a:schemeClr val="accent1">
                <a:lumMod val="60000"/>
              </a:schemeClr>
            </a:solidFill>
            <a:ln>
              <a:noFill/>
            </a:ln>
            <a:effectLst/>
          </c:spPr>
          <c:invertIfNegative val="0"/>
          <c:cat>
            <c:strRef>
              <c:f>Sheet1!$A$2:$A$20</c:f>
              <c:strCache>
                <c:ptCount val="19"/>
                <c:pt idx="0">
                  <c:v>2019</c:v>
                </c:pt>
                <c:pt idx="1">
                  <c:v>2020</c:v>
                </c:pt>
                <c:pt idx="2">
                  <c:v>2021</c:v>
                </c:pt>
                <c:pt idx="3">
                  <c:v>2022E</c:v>
                </c:pt>
                <c:pt idx="4">
                  <c:v>2023F</c:v>
                </c:pt>
                <c:pt idx="5">
                  <c:v>2024F</c:v>
                </c:pt>
                <c:pt idx="6">
                  <c:v>2025F</c:v>
                </c:pt>
                <c:pt idx="7">
                  <c:v>2026F</c:v>
                </c:pt>
                <c:pt idx="8">
                  <c:v>2027F</c:v>
                </c:pt>
                <c:pt idx="9">
                  <c:v>2028F</c:v>
                </c:pt>
                <c:pt idx="10">
                  <c:v>2029F</c:v>
                </c:pt>
                <c:pt idx="11">
                  <c:v>2030F</c:v>
                </c:pt>
                <c:pt idx="12">
                  <c:v>2031F</c:v>
                </c:pt>
                <c:pt idx="13">
                  <c:v>2032F</c:v>
                </c:pt>
                <c:pt idx="14">
                  <c:v>2033F</c:v>
                </c:pt>
                <c:pt idx="15">
                  <c:v>2034F</c:v>
                </c:pt>
                <c:pt idx="16">
                  <c:v>2035F</c:v>
                </c:pt>
                <c:pt idx="17">
                  <c:v>2036F</c:v>
                </c:pt>
                <c:pt idx="18">
                  <c:v>2037F</c:v>
                </c:pt>
              </c:strCache>
            </c:strRef>
          </c:cat>
          <c:val>
            <c:numRef>
              <c:f>Sheet1!$B$2:$B$20</c:f>
              <c:numCache>
                <c:formatCode>0.00%</c:formatCode>
                <c:ptCount val="19"/>
                <c:pt idx="0">
                  <c:v>0.77439999999999998</c:v>
                </c:pt>
                <c:pt idx="1">
                  <c:v>0.75490000000000002</c:v>
                </c:pt>
                <c:pt idx="2">
                  <c:v>0.55549999999999999</c:v>
                </c:pt>
                <c:pt idx="3">
                  <c:v>4.4499999999999998E-2</c:v>
                </c:pt>
                <c:pt idx="4">
                  <c:v>0.12570000000000003</c:v>
                </c:pt>
                <c:pt idx="5">
                  <c:v>0.27549999999999997</c:v>
                </c:pt>
                <c:pt idx="6">
                  <c:v>0.38549999999999995</c:v>
                </c:pt>
                <c:pt idx="7">
                  <c:v>0.51370000000000005</c:v>
                </c:pt>
                <c:pt idx="8">
                  <c:v>0.57190000000000007</c:v>
                </c:pt>
                <c:pt idx="9">
                  <c:v>0.6855</c:v>
                </c:pt>
                <c:pt idx="10">
                  <c:v>0.7268</c:v>
                </c:pt>
                <c:pt idx="11">
                  <c:v>0.74580000000000002</c:v>
                </c:pt>
                <c:pt idx="12">
                  <c:v>0.77549999999999997</c:v>
                </c:pt>
                <c:pt idx="13">
                  <c:v>0.78489999999999993</c:v>
                </c:pt>
                <c:pt idx="14">
                  <c:v>0.78570000000000007</c:v>
                </c:pt>
                <c:pt idx="15">
                  <c:v>0.78959999999999997</c:v>
                </c:pt>
                <c:pt idx="16">
                  <c:v>0.79349999999999998</c:v>
                </c:pt>
                <c:pt idx="17">
                  <c:v>0.79659999999999997</c:v>
                </c:pt>
                <c:pt idx="18">
                  <c:v>0.79980000000000007</c:v>
                </c:pt>
              </c:numCache>
            </c:numRef>
          </c:val>
          <c:extLst xmlns:c15="http://schemas.microsoft.com/office/drawing/2012/chart">
            <c:ext xmlns:c16="http://schemas.microsoft.com/office/drawing/2014/chart" uri="{C3380CC4-5D6E-409C-BE32-E72D297353CC}">
              <c16:uniqueId val="{00000000-7B0B-4141-8829-ED09D0EC3B08}"/>
            </c:ext>
          </c:extLst>
        </c:ser>
        <c:dLbls>
          <c:showLegendKey val="0"/>
          <c:showVal val="0"/>
          <c:showCatName val="0"/>
          <c:showSerName val="0"/>
          <c:showPercent val="0"/>
          <c:showBubbleSize val="0"/>
        </c:dLbls>
        <c:gapWidth val="150"/>
        <c:overlap val="100"/>
        <c:axId val="1594474496"/>
        <c:axId val="1703745200"/>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515794249240168E-3"/>
          <c:y val="5.9006757176725474E-2"/>
          <c:w val="0.98635107200768235"/>
          <c:h val="0.67467073003668343"/>
        </c:manualLayout>
      </c:layout>
      <c:barChart>
        <c:barDir val="col"/>
        <c:grouping val="clustered"/>
        <c:varyColors val="0"/>
        <c:ser>
          <c:idx val="0"/>
          <c:order val="0"/>
          <c:tx>
            <c:strRef>
              <c:f>Sheet1!$B$1</c:f>
              <c:strCache>
                <c:ptCount val="1"/>
                <c:pt idx="0">
                  <c:v>Million Cubic Meter</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solidFill>
                <a:schemeClr val="accent2">
                  <a:lumMod val="60000"/>
                  <a:lumOff val="40000"/>
                </a:schemeClr>
              </a:solidFill>
            </a:ln>
            <a:effectLst>
              <a:glow rad="228600">
                <a:schemeClr val="accent6">
                  <a:satMod val="175000"/>
                  <a:alpha val="19000"/>
                </a:schemeClr>
              </a:glow>
            </a:effectLst>
          </c:spPr>
          <c:invertIfNegative val="0"/>
          <c:dLbls>
            <c:dLbl>
              <c:idx val="0"/>
              <c:layout>
                <c:manualLayout>
                  <c:x val="0"/>
                  <c:y val="6.019311087476230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F6A-4A57-9920-8CF5CFC6D765}"/>
                </c:ext>
              </c:extLst>
            </c:dLbl>
            <c:dLbl>
              <c:idx val="1"/>
              <c:layout>
                <c:manualLayout>
                  <c:x val="5.8298357206763563E-8"/>
                  <c:y val="1.2038622174952461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948300783611528E-2"/>
                      <c:h val="0.13609662368783759"/>
                    </c:manualLayout>
                  </c15:layout>
                </c:ext>
                <c:ext xmlns:c16="http://schemas.microsoft.com/office/drawing/2014/chart" uri="{C3380CC4-5D6E-409C-BE32-E72D297353CC}">
                  <c16:uniqueId val="{00000004-2F6A-4A57-9920-8CF5CFC6D76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FY2019</c:v>
                </c:pt>
                <c:pt idx="1">
                  <c:v>FY2020</c:v>
                </c:pt>
                <c:pt idx="2">
                  <c:v>FY2021</c:v>
                </c:pt>
                <c:pt idx="3">
                  <c:v>FY2022E</c:v>
                </c:pt>
                <c:pt idx="4">
                  <c:v>FY2023F</c:v>
                </c:pt>
                <c:pt idx="5">
                  <c:v>FY2024F</c:v>
                </c:pt>
                <c:pt idx="6">
                  <c:v>FY2025F</c:v>
                </c:pt>
                <c:pt idx="7">
                  <c:v>FY2030F</c:v>
                </c:pt>
                <c:pt idx="8">
                  <c:v>FY2035F</c:v>
                </c:pt>
                <c:pt idx="9">
                  <c:v>FY2037F</c:v>
                </c:pt>
              </c:strCache>
            </c:strRef>
          </c:cat>
          <c:val>
            <c:numRef>
              <c:f>Sheet1!$B$2:$B$11</c:f>
              <c:numCache>
                <c:formatCode>0.00</c:formatCode>
                <c:ptCount val="10"/>
                <c:pt idx="0">
                  <c:v>168.478464</c:v>
                </c:pt>
                <c:pt idx="1">
                  <c:v>187.615297</c:v>
                </c:pt>
                <c:pt idx="2">
                  <c:v>182.44286500000001</c:v>
                </c:pt>
                <c:pt idx="3">
                  <c:v>25.078419999999998</c:v>
                </c:pt>
                <c:pt idx="4">
                  <c:v>70.938667288800019</c:v>
                </c:pt>
                <c:pt idx="5">
                  <c:v>157.73257819583395</c:v>
                </c:pt>
                <c:pt idx="6">
                  <c:v>226.31716508317291</c:v>
                </c:pt>
                <c:pt idx="7">
                  <c:v>524.74853148344164</c:v>
                </c:pt>
                <c:pt idx="8">
                  <c:v>678.93835574798265</c:v>
                </c:pt>
                <c:pt idx="9">
                  <c:v>734.41625401969065</c:v>
                </c:pt>
              </c:numCache>
            </c:numRef>
          </c:val>
          <c:extLst>
            <c:ext xmlns:c16="http://schemas.microsoft.com/office/drawing/2014/chart" uri="{C3380CC4-5D6E-409C-BE32-E72D297353CC}">
              <c16:uniqueId val="{00000001-2F6A-4A57-9920-8CF5CFC6D765}"/>
            </c:ext>
          </c:extLst>
        </c:ser>
        <c:dLbls>
          <c:showLegendKey val="0"/>
          <c:showVal val="0"/>
          <c:showCatName val="0"/>
          <c:showSerName val="0"/>
          <c:showPercent val="0"/>
          <c:showBubbleSize val="0"/>
        </c:dLbls>
        <c:gapWidth val="150"/>
        <c:axId val="692966256"/>
        <c:axId val="692972488"/>
      </c:barChart>
      <c:valAx>
        <c:axId val="692972488"/>
        <c:scaling>
          <c:orientation val="minMax"/>
        </c:scaling>
        <c:delete val="1"/>
        <c:axPos val="r"/>
        <c:numFmt formatCode="0" sourceLinked="0"/>
        <c:majorTickMark val="out"/>
        <c:minorTickMark val="none"/>
        <c:tickLblPos val="nextTo"/>
        <c:crossAx val="692966256"/>
        <c:crosses val="max"/>
        <c:crossBetween val="between"/>
      </c:valAx>
      <c:catAx>
        <c:axId val="692966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92972488"/>
        <c:crosses val="autoZero"/>
        <c:auto val="1"/>
        <c:lblAlgn val="ctr"/>
        <c:lblOffset val="100"/>
        <c:noMultiLvlLbl val="0"/>
      </c:catAx>
      <c:spPr>
        <a:noFill/>
        <a:ln>
          <a:noFill/>
        </a:ln>
        <a:effectLst/>
      </c:spPr>
    </c:plotArea>
    <c:legend>
      <c:legendPos val="b"/>
      <c:layout>
        <c:manualLayout>
          <c:xMode val="edge"/>
          <c:yMode val="edge"/>
          <c:x val="0.39829764133008405"/>
          <c:y val="0.84615539434622911"/>
          <c:w val="0.19452004769738393"/>
          <c:h val="0.121286960060407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392169728783907E-2"/>
          <c:y val="0"/>
          <c:w val="0.85750207786526689"/>
          <c:h val="0.77851823363635675"/>
        </c:manualLayout>
      </c:layout>
      <c:barChart>
        <c:barDir val="col"/>
        <c:grouping val="stacked"/>
        <c:varyColors val="0"/>
        <c:ser>
          <c:idx val="6"/>
          <c:order val="0"/>
          <c:tx>
            <c:strRef>
              <c:f>Sheet1!$B$1</c:f>
              <c:strCache>
                <c:ptCount val="1"/>
                <c:pt idx="0">
                  <c:v>Small</c:v>
                </c:pt>
              </c:strCache>
            </c:strRef>
          </c:tx>
          <c:spPr>
            <a:solidFill>
              <a:schemeClr val="accent1">
                <a:lumMod val="60000"/>
              </a:schemeClr>
            </a:solidFill>
            <a:ln>
              <a:noFill/>
            </a:ln>
            <a:effectLst/>
          </c:spPr>
          <c:invertIfNegative val="0"/>
          <c:cat>
            <c:strRef>
              <c:f>Sheet1!$A$2:$A$20</c:f>
              <c:strCache>
                <c:ptCount val="19"/>
                <c:pt idx="0">
                  <c:v>2019</c:v>
                </c:pt>
                <c:pt idx="1">
                  <c:v>2020</c:v>
                </c:pt>
                <c:pt idx="2">
                  <c:v>2021</c:v>
                </c:pt>
                <c:pt idx="3">
                  <c:v>2022E</c:v>
                </c:pt>
                <c:pt idx="4">
                  <c:v>2023F</c:v>
                </c:pt>
                <c:pt idx="5">
                  <c:v>2024F</c:v>
                </c:pt>
                <c:pt idx="6">
                  <c:v>2025F</c:v>
                </c:pt>
                <c:pt idx="7">
                  <c:v>2026F</c:v>
                </c:pt>
                <c:pt idx="8">
                  <c:v>2027F</c:v>
                </c:pt>
                <c:pt idx="9">
                  <c:v>2028F</c:v>
                </c:pt>
                <c:pt idx="10">
                  <c:v>2029F</c:v>
                </c:pt>
                <c:pt idx="11">
                  <c:v>2030F</c:v>
                </c:pt>
                <c:pt idx="12">
                  <c:v>2031F</c:v>
                </c:pt>
                <c:pt idx="13">
                  <c:v>2032F</c:v>
                </c:pt>
                <c:pt idx="14">
                  <c:v>2033F</c:v>
                </c:pt>
                <c:pt idx="15">
                  <c:v>2034F</c:v>
                </c:pt>
                <c:pt idx="16">
                  <c:v>2035F</c:v>
                </c:pt>
                <c:pt idx="17">
                  <c:v>2036F</c:v>
                </c:pt>
                <c:pt idx="18">
                  <c:v>2037F</c:v>
                </c:pt>
              </c:strCache>
            </c:strRef>
          </c:cat>
          <c:val>
            <c:numRef>
              <c:f>Sheet1!$B$2:$B$20</c:f>
              <c:numCache>
                <c:formatCode>0.00%</c:formatCode>
                <c:ptCount val="19"/>
                <c:pt idx="0">
                  <c:v>0.28170000000000001</c:v>
                </c:pt>
                <c:pt idx="1">
                  <c:v>0.25609999999999999</c:v>
                </c:pt>
                <c:pt idx="2">
                  <c:v>0.13450000000000001</c:v>
                </c:pt>
                <c:pt idx="3">
                  <c:v>2.9100000000000001E-2</c:v>
                </c:pt>
                <c:pt idx="4">
                  <c:v>8.5300000000000001E-2</c:v>
                </c:pt>
                <c:pt idx="5">
                  <c:v>0.1356</c:v>
                </c:pt>
                <c:pt idx="6">
                  <c:v>0.1656</c:v>
                </c:pt>
                <c:pt idx="7">
                  <c:v>0.20530000000000001</c:v>
                </c:pt>
                <c:pt idx="8">
                  <c:v>0.2354</c:v>
                </c:pt>
                <c:pt idx="9">
                  <c:v>0.2467</c:v>
                </c:pt>
                <c:pt idx="10">
                  <c:v>0.25929999999999997</c:v>
                </c:pt>
                <c:pt idx="11">
                  <c:v>0.26779999999999998</c:v>
                </c:pt>
                <c:pt idx="12">
                  <c:v>0.26850000000000002</c:v>
                </c:pt>
                <c:pt idx="13">
                  <c:v>0.27310000000000001</c:v>
                </c:pt>
                <c:pt idx="14">
                  <c:v>0.27450000000000002</c:v>
                </c:pt>
                <c:pt idx="15">
                  <c:v>0.27539999999999998</c:v>
                </c:pt>
                <c:pt idx="16">
                  <c:v>0.27679999999999999</c:v>
                </c:pt>
                <c:pt idx="17">
                  <c:v>0.27650000000000002</c:v>
                </c:pt>
                <c:pt idx="18">
                  <c:v>0.27560000000000001</c:v>
                </c:pt>
              </c:numCache>
            </c:numRef>
          </c:val>
          <c:extLst xmlns:c15="http://schemas.microsoft.com/office/drawing/2012/chart">
            <c:ext xmlns:c16="http://schemas.microsoft.com/office/drawing/2014/chart" uri="{C3380CC4-5D6E-409C-BE32-E72D297353CC}">
              <c16:uniqueId val="{00000007-6294-41B4-9E76-811D61DBEA03}"/>
            </c:ext>
          </c:extLst>
        </c:ser>
        <c:ser>
          <c:idx val="4"/>
          <c:order val="1"/>
          <c:tx>
            <c:strRef>
              <c:f>Sheet1!$C$1</c:f>
              <c:strCache>
                <c:ptCount val="1"/>
                <c:pt idx="0">
                  <c:v>Medium</c:v>
                </c:pt>
              </c:strCache>
            </c:strRef>
          </c:tx>
          <c:spPr>
            <a:solidFill>
              <a:schemeClr val="accent5"/>
            </a:solidFill>
            <a:ln>
              <a:noFill/>
            </a:ln>
            <a:effectLst/>
          </c:spPr>
          <c:invertIfNegative val="0"/>
          <c:cat>
            <c:strRef>
              <c:f>Sheet1!$A$2:$A$20</c:f>
              <c:strCache>
                <c:ptCount val="19"/>
                <c:pt idx="0">
                  <c:v>2019</c:v>
                </c:pt>
                <c:pt idx="1">
                  <c:v>2020</c:v>
                </c:pt>
                <c:pt idx="2">
                  <c:v>2021</c:v>
                </c:pt>
                <c:pt idx="3">
                  <c:v>2022E</c:v>
                </c:pt>
                <c:pt idx="4">
                  <c:v>2023F</c:v>
                </c:pt>
                <c:pt idx="5">
                  <c:v>2024F</c:v>
                </c:pt>
                <c:pt idx="6">
                  <c:v>2025F</c:v>
                </c:pt>
                <c:pt idx="7">
                  <c:v>2026F</c:v>
                </c:pt>
                <c:pt idx="8">
                  <c:v>2027F</c:v>
                </c:pt>
                <c:pt idx="9">
                  <c:v>2028F</c:v>
                </c:pt>
                <c:pt idx="10">
                  <c:v>2029F</c:v>
                </c:pt>
                <c:pt idx="11">
                  <c:v>2030F</c:v>
                </c:pt>
                <c:pt idx="12">
                  <c:v>2031F</c:v>
                </c:pt>
                <c:pt idx="13">
                  <c:v>2032F</c:v>
                </c:pt>
                <c:pt idx="14">
                  <c:v>2033F</c:v>
                </c:pt>
                <c:pt idx="15">
                  <c:v>2034F</c:v>
                </c:pt>
                <c:pt idx="16">
                  <c:v>2035F</c:v>
                </c:pt>
                <c:pt idx="17">
                  <c:v>2036F</c:v>
                </c:pt>
                <c:pt idx="18">
                  <c:v>2037F</c:v>
                </c:pt>
              </c:strCache>
            </c:strRef>
          </c:cat>
          <c:val>
            <c:numRef>
              <c:f>Sheet1!$C$2:$C$20</c:f>
              <c:numCache>
                <c:formatCode>0.00%</c:formatCode>
                <c:ptCount val="19"/>
                <c:pt idx="0">
                  <c:v>0.32340000000000002</c:v>
                </c:pt>
                <c:pt idx="1">
                  <c:v>0.2863</c:v>
                </c:pt>
                <c:pt idx="2">
                  <c:v>0.14630000000000001</c:v>
                </c:pt>
                <c:pt idx="3">
                  <c:v>3.2099999999999997E-2</c:v>
                </c:pt>
                <c:pt idx="4">
                  <c:v>9.5399999999999999E-2</c:v>
                </c:pt>
                <c:pt idx="5">
                  <c:v>0.15670000000000001</c:v>
                </c:pt>
                <c:pt idx="6">
                  <c:v>0.2145</c:v>
                </c:pt>
                <c:pt idx="7">
                  <c:v>0.2487</c:v>
                </c:pt>
                <c:pt idx="8">
                  <c:v>0.27629999999999999</c:v>
                </c:pt>
                <c:pt idx="9">
                  <c:v>0.29430000000000001</c:v>
                </c:pt>
                <c:pt idx="10">
                  <c:v>0.3024</c:v>
                </c:pt>
                <c:pt idx="11">
                  <c:v>0.30730000000000002</c:v>
                </c:pt>
                <c:pt idx="12">
                  <c:v>0.3095</c:v>
                </c:pt>
                <c:pt idx="13">
                  <c:v>0.3145</c:v>
                </c:pt>
                <c:pt idx="14">
                  <c:v>0.31840000000000002</c:v>
                </c:pt>
                <c:pt idx="15">
                  <c:v>0.32029999999999997</c:v>
                </c:pt>
                <c:pt idx="16">
                  <c:v>0.32429999999999998</c:v>
                </c:pt>
                <c:pt idx="17">
                  <c:v>0.32869999999999999</c:v>
                </c:pt>
                <c:pt idx="18">
                  <c:v>0.33639999999999998</c:v>
                </c:pt>
              </c:numCache>
            </c:numRef>
          </c:val>
          <c:extLst>
            <c:ext xmlns:c16="http://schemas.microsoft.com/office/drawing/2014/chart" uri="{C3380CC4-5D6E-409C-BE32-E72D297353CC}">
              <c16:uniqueId val="{00000005-6294-41B4-9E76-811D61DBEA03}"/>
            </c:ext>
          </c:extLst>
        </c:ser>
        <c:ser>
          <c:idx val="5"/>
          <c:order val="2"/>
          <c:tx>
            <c:strRef>
              <c:f>Sheet1!$D$1</c:f>
              <c:strCache>
                <c:ptCount val="1"/>
                <c:pt idx="0">
                  <c:v>Large</c:v>
                </c:pt>
              </c:strCache>
            </c:strRef>
          </c:tx>
          <c:spPr>
            <a:solidFill>
              <a:schemeClr val="accent6"/>
            </a:solidFill>
            <a:ln>
              <a:noFill/>
            </a:ln>
            <a:effectLst/>
          </c:spPr>
          <c:invertIfNegative val="0"/>
          <c:cat>
            <c:strRef>
              <c:f>Sheet1!$A$2:$A$20</c:f>
              <c:strCache>
                <c:ptCount val="19"/>
                <c:pt idx="0">
                  <c:v>2019</c:v>
                </c:pt>
                <c:pt idx="1">
                  <c:v>2020</c:v>
                </c:pt>
                <c:pt idx="2">
                  <c:v>2021</c:v>
                </c:pt>
                <c:pt idx="3">
                  <c:v>2022E</c:v>
                </c:pt>
                <c:pt idx="4">
                  <c:v>2023F</c:v>
                </c:pt>
                <c:pt idx="5">
                  <c:v>2024F</c:v>
                </c:pt>
                <c:pt idx="6">
                  <c:v>2025F</c:v>
                </c:pt>
                <c:pt idx="7">
                  <c:v>2026F</c:v>
                </c:pt>
                <c:pt idx="8">
                  <c:v>2027F</c:v>
                </c:pt>
                <c:pt idx="9">
                  <c:v>2028F</c:v>
                </c:pt>
                <c:pt idx="10">
                  <c:v>2029F</c:v>
                </c:pt>
                <c:pt idx="11">
                  <c:v>2030F</c:v>
                </c:pt>
                <c:pt idx="12">
                  <c:v>2031F</c:v>
                </c:pt>
                <c:pt idx="13">
                  <c:v>2032F</c:v>
                </c:pt>
                <c:pt idx="14">
                  <c:v>2033F</c:v>
                </c:pt>
                <c:pt idx="15">
                  <c:v>2034F</c:v>
                </c:pt>
                <c:pt idx="16">
                  <c:v>2035F</c:v>
                </c:pt>
                <c:pt idx="17">
                  <c:v>2036F</c:v>
                </c:pt>
                <c:pt idx="18">
                  <c:v>2037F</c:v>
                </c:pt>
              </c:strCache>
            </c:strRef>
          </c:cat>
          <c:val>
            <c:numRef>
              <c:f>Sheet1!$D$2:$D$20</c:f>
              <c:numCache>
                <c:formatCode>0.00%</c:formatCode>
                <c:ptCount val="19"/>
                <c:pt idx="0">
                  <c:v>0.39490000000000003</c:v>
                </c:pt>
                <c:pt idx="1">
                  <c:v>0.45760000000000001</c:v>
                </c:pt>
                <c:pt idx="2">
                  <c:v>0.71919999999999995</c:v>
                </c:pt>
                <c:pt idx="3">
                  <c:v>0.93879999999999997</c:v>
                </c:pt>
                <c:pt idx="4">
                  <c:v>0.81930000000000003</c:v>
                </c:pt>
                <c:pt idx="5">
                  <c:v>0.7077</c:v>
                </c:pt>
                <c:pt idx="6">
                  <c:v>0.61990000000000001</c:v>
                </c:pt>
                <c:pt idx="7">
                  <c:v>0.54600000000000004</c:v>
                </c:pt>
                <c:pt idx="8">
                  <c:v>0.48829999999999996</c:v>
                </c:pt>
                <c:pt idx="9">
                  <c:v>0.45899999999999996</c:v>
                </c:pt>
                <c:pt idx="10">
                  <c:v>0.43830000000000002</c:v>
                </c:pt>
                <c:pt idx="11">
                  <c:v>0.42490000000000006</c:v>
                </c:pt>
                <c:pt idx="12">
                  <c:v>0.42199999999999993</c:v>
                </c:pt>
                <c:pt idx="13">
                  <c:v>0.41239999999999999</c:v>
                </c:pt>
                <c:pt idx="14">
                  <c:v>0.40710000000000002</c:v>
                </c:pt>
                <c:pt idx="15">
                  <c:v>0.4043000000000001</c:v>
                </c:pt>
                <c:pt idx="16">
                  <c:v>0.39890000000000003</c:v>
                </c:pt>
                <c:pt idx="17">
                  <c:v>0.39480000000000004</c:v>
                </c:pt>
                <c:pt idx="18">
                  <c:v>0.38800000000000001</c:v>
                </c:pt>
              </c:numCache>
            </c:numRef>
          </c:val>
          <c:extLst>
            <c:ext xmlns:c16="http://schemas.microsoft.com/office/drawing/2014/chart" uri="{C3380CC4-5D6E-409C-BE32-E72D297353CC}">
              <c16:uniqueId val="{00000006-6294-41B4-9E76-811D61DBEA03}"/>
            </c:ext>
          </c:extLst>
        </c:ser>
        <c:dLbls>
          <c:showLegendKey val="0"/>
          <c:showVal val="0"/>
          <c:showCatName val="0"/>
          <c:showSerName val="0"/>
          <c:showPercent val="0"/>
          <c:showBubbleSize val="0"/>
        </c:dLbls>
        <c:gapWidth val="150"/>
        <c:overlap val="100"/>
        <c:axId val="1594474496"/>
        <c:axId val="1703745200"/>
        <c:extLst/>
      </c:barChart>
      <c:catAx>
        <c:axId val="1594474496"/>
        <c:scaling>
          <c:orientation val="minMax"/>
        </c:scaling>
        <c:delete val="1"/>
        <c:axPos val="b"/>
        <c:numFmt formatCode="General" sourceLinked="1"/>
        <c:majorTickMark val="out"/>
        <c:minorTickMark val="none"/>
        <c:tickLblPos val="nextTo"/>
        <c:crossAx val="1703745200"/>
        <c:crosses val="autoZero"/>
        <c:auto val="1"/>
        <c:lblAlgn val="ctr"/>
        <c:lblOffset val="100"/>
        <c:noMultiLvlLbl val="0"/>
      </c:catAx>
      <c:valAx>
        <c:axId val="1703745200"/>
        <c:scaling>
          <c:orientation val="minMax"/>
        </c:scaling>
        <c:delete val="1"/>
        <c:axPos val="l"/>
        <c:numFmt formatCode="0.00%" sourceLinked="1"/>
        <c:majorTickMark val="out"/>
        <c:minorTickMark val="none"/>
        <c:tickLblPos val="nextTo"/>
        <c:crossAx val="1594474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95000"/>
              <a:lumOff val="5000"/>
            </a:schemeClr>
          </a:solidFill>
          <a:latin typeface="Cambria" panose="02040503050406030204" pitchFamily="18"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515794249240168E-3"/>
          <c:y val="3.529937193914838E-2"/>
          <c:w val="0.98635107200768235"/>
          <c:h val="0.67467073003668343"/>
        </c:manualLayout>
      </c:layout>
      <c:lineChart>
        <c:grouping val="standard"/>
        <c:varyColors val="0"/>
        <c:ser>
          <c:idx val="0"/>
          <c:order val="0"/>
          <c:tx>
            <c:strRef>
              <c:f>Sheet1!$B$1</c:f>
              <c:strCache>
                <c:ptCount val="1"/>
                <c:pt idx="0">
                  <c:v>Y-O-Y Growth</c:v>
                </c:pt>
              </c:strCache>
            </c:strRef>
          </c:tx>
          <c:spPr>
            <a:ln w="34925" cap="rnd">
              <a:solidFill>
                <a:schemeClr val="accent2">
                  <a:lumMod val="60000"/>
                  <a:lumOff val="40000"/>
                </a:schemeClr>
              </a:solidFill>
              <a:round/>
            </a:ln>
            <a:effectLst>
              <a:glow rad="228600">
                <a:schemeClr val="accent6">
                  <a:satMod val="175000"/>
                  <a:alpha val="19000"/>
                </a:schemeClr>
              </a:glow>
            </a:effectLst>
          </c:spPr>
          <c:marker>
            <c:symbol val="none"/>
          </c:marker>
          <c:dLbls>
            <c:dLbl>
              <c:idx val="0"/>
              <c:layout>
                <c:manualLayout>
                  <c:x val="0"/>
                  <c:y val="6.019311087476230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F6A-4A57-9920-8CF5CFC6D765}"/>
                </c:ext>
              </c:extLst>
            </c:dLbl>
            <c:dLbl>
              <c:idx val="1"/>
              <c:layout>
                <c:manualLayout>
                  <c:x val="5.8298357206763563E-8"/>
                  <c:y val="1.2038622174952461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948300783611528E-2"/>
                      <c:h val="0.13609662368783759"/>
                    </c:manualLayout>
                  </c15:layout>
                </c:ext>
                <c:ext xmlns:c16="http://schemas.microsoft.com/office/drawing/2014/chart" uri="{C3380CC4-5D6E-409C-BE32-E72D297353CC}">
                  <c16:uniqueId val="{00000004-2F6A-4A57-9920-8CF5CFC6D76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FY2019</c:v>
                </c:pt>
                <c:pt idx="1">
                  <c:v>FY2020</c:v>
                </c:pt>
                <c:pt idx="2">
                  <c:v>FY2021</c:v>
                </c:pt>
                <c:pt idx="3">
                  <c:v>FY2022E</c:v>
                </c:pt>
                <c:pt idx="4">
                  <c:v>FY2023F</c:v>
                </c:pt>
                <c:pt idx="5">
                  <c:v>FY2024F</c:v>
                </c:pt>
                <c:pt idx="6">
                  <c:v>FY2025F</c:v>
                </c:pt>
                <c:pt idx="7">
                  <c:v>FY2030F</c:v>
                </c:pt>
                <c:pt idx="8">
                  <c:v>FY2035F</c:v>
                </c:pt>
                <c:pt idx="9">
                  <c:v>FY2037F</c:v>
                </c:pt>
              </c:strCache>
            </c:strRef>
          </c:cat>
          <c:val>
            <c:numRef>
              <c:f>Sheet1!$B$2:$B$11</c:f>
              <c:numCache>
                <c:formatCode>0.00%</c:formatCode>
                <c:ptCount val="10"/>
                <c:pt idx="0">
                  <c:v>5.8480101196847434E-2</c:v>
                </c:pt>
                <c:pt idx="1">
                  <c:v>0.14235153520867816</c:v>
                </c:pt>
                <c:pt idx="2">
                  <c:v>0.32149036333641812</c:v>
                </c:pt>
                <c:pt idx="3">
                  <c:v>0.71592120086471978</c:v>
                </c:pt>
                <c:pt idx="4">
                  <c:v>1.4E-3</c:v>
                </c:pt>
                <c:pt idx="5">
                  <c:v>1.4500000000000001E-2</c:v>
                </c:pt>
                <c:pt idx="6">
                  <c:v>2.5399999999999999E-2</c:v>
                </c:pt>
                <c:pt idx="7">
                  <c:v>4.3200000000000002E-2</c:v>
                </c:pt>
                <c:pt idx="8">
                  <c:v>3.7100000000000001E-2</c:v>
                </c:pt>
                <c:pt idx="9">
                  <c:v>3.5400000000000001E-2</c:v>
                </c:pt>
              </c:numCache>
            </c:numRef>
          </c:val>
          <c:smooth val="0"/>
          <c:extLst>
            <c:ext xmlns:c16="http://schemas.microsoft.com/office/drawing/2014/chart" uri="{C3380CC4-5D6E-409C-BE32-E72D297353CC}">
              <c16:uniqueId val="{00000001-2F6A-4A57-9920-8CF5CFC6D765}"/>
            </c:ext>
          </c:extLst>
        </c:ser>
        <c:dLbls>
          <c:showLegendKey val="0"/>
          <c:showVal val="0"/>
          <c:showCatName val="0"/>
          <c:showSerName val="0"/>
          <c:showPercent val="0"/>
          <c:showBubbleSize val="0"/>
        </c:dLbls>
        <c:smooth val="0"/>
        <c:axId val="692966256"/>
        <c:axId val="692972488"/>
      </c:lineChart>
      <c:valAx>
        <c:axId val="692972488"/>
        <c:scaling>
          <c:orientation val="minMax"/>
        </c:scaling>
        <c:delete val="1"/>
        <c:axPos val="r"/>
        <c:numFmt formatCode="0" sourceLinked="0"/>
        <c:majorTickMark val="out"/>
        <c:minorTickMark val="none"/>
        <c:tickLblPos val="nextTo"/>
        <c:crossAx val="692966256"/>
        <c:crosses val="max"/>
        <c:crossBetween val="between"/>
      </c:valAx>
      <c:catAx>
        <c:axId val="692966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92972488"/>
        <c:crosses val="autoZero"/>
        <c:auto val="1"/>
        <c:lblAlgn val="ctr"/>
        <c:lblOffset val="100"/>
        <c:noMultiLvlLbl val="0"/>
      </c:catAx>
      <c:spPr>
        <a:noFill/>
        <a:ln>
          <a:noFill/>
        </a:ln>
        <a:effectLst/>
      </c:spPr>
    </c:plotArea>
    <c:legend>
      <c:legendPos val="b"/>
      <c:layout>
        <c:manualLayout>
          <c:xMode val="edge"/>
          <c:yMode val="edge"/>
          <c:x val="0.39829764133008405"/>
          <c:y val="0.84615539434622911"/>
          <c:w val="0.16084854891307959"/>
          <c:h val="0.107756063279094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515794249240168E-3"/>
          <c:y val="3.529937193914838E-2"/>
          <c:w val="0.98635107200768235"/>
          <c:h val="0.67467073003668343"/>
        </c:manualLayout>
      </c:layout>
      <c:lineChart>
        <c:grouping val="standard"/>
        <c:varyColors val="0"/>
        <c:ser>
          <c:idx val="0"/>
          <c:order val="0"/>
          <c:tx>
            <c:strRef>
              <c:f>Sheet1!$B$1</c:f>
              <c:strCache>
                <c:ptCount val="1"/>
                <c:pt idx="0">
                  <c:v>Y-O-Y Growth</c:v>
                </c:pt>
              </c:strCache>
            </c:strRef>
          </c:tx>
          <c:spPr>
            <a:ln w="34925" cap="rnd">
              <a:solidFill>
                <a:schemeClr val="accent2">
                  <a:lumMod val="60000"/>
                  <a:lumOff val="40000"/>
                </a:schemeClr>
              </a:solidFill>
              <a:round/>
            </a:ln>
            <a:effectLst>
              <a:glow rad="228600">
                <a:schemeClr val="accent6">
                  <a:satMod val="175000"/>
                  <a:alpha val="19000"/>
                </a:schemeClr>
              </a:glow>
            </a:effectLst>
          </c:spPr>
          <c:marker>
            <c:symbol val="none"/>
          </c:marker>
          <c:dLbls>
            <c:dLbl>
              <c:idx val="0"/>
              <c:layout>
                <c:manualLayout>
                  <c:x val="0"/>
                  <c:y val="6.019311087476230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E42-4B98-BF7D-0A58BD13E528}"/>
                </c:ext>
              </c:extLst>
            </c:dLbl>
            <c:dLbl>
              <c:idx val="1"/>
              <c:layout>
                <c:manualLayout>
                  <c:x val="5.8298357206763563E-8"/>
                  <c:y val="1.2038622174952461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948300783611528E-2"/>
                      <c:h val="0.13609662368783759"/>
                    </c:manualLayout>
                  </c15:layout>
                </c:ext>
                <c:ext xmlns:c16="http://schemas.microsoft.com/office/drawing/2014/chart" uri="{C3380CC4-5D6E-409C-BE32-E72D297353CC}">
                  <c16:uniqueId val="{00000001-5E42-4B98-BF7D-0A58BD13E52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FY2019</c:v>
                </c:pt>
                <c:pt idx="1">
                  <c:v>FY2020</c:v>
                </c:pt>
                <c:pt idx="2">
                  <c:v>FY2021</c:v>
                </c:pt>
                <c:pt idx="3">
                  <c:v>FY2022E</c:v>
                </c:pt>
                <c:pt idx="4">
                  <c:v>FY2023F</c:v>
                </c:pt>
                <c:pt idx="5">
                  <c:v>FY2024F</c:v>
                </c:pt>
                <c:pt idx="6">
                  <c:v>FY2025F</c:v>
                </c:pt>
                <c:pt idx="7">
                  <c:v>FY2030F</c:v>
                </c:pt>
                <c:pt idx="8">
                  <c:v>FY2035F</c:v>
                </c:pt>
                <c:pt idx="9">
                  <c:v>FY2037F</c:v>
                </c:pt>
              </c:strCache>
            </c:strRef>
          </c:cat>
          <c:val>
            <c:numRef>
              <c:f>Sheet1!$B$2:$B$11</c:f>
              <c:numCache>
                <c:formatCode>0.00%</c:formatCode>
                <c:ptCount val="10"/>
                <c:pt idx="0">
                  <c:v>4.4586453889178923E-2</c:v>
                </c:pt>
                <c:pt idx="1">
                  <c:v>0.11358622666455465</c:v>
                </c:pt>
                <c:pt idx="2">
                  <c:v>-2.7569351128122532E-2</c:v>
                </c:pt>
                <c:pt idx="3">
                  <c:v>-0.86254096590732665</c:v>
                </c:pt>
                <c:pt idx="4">
                  <c:v>1.8286737078651694</c:v>
                </c:pt>
                <c:pt idx="5">
                  <c:v>1.2235063643595852</c:v>
                </c:pt>
                <c:pt idx="6">
                  <c:v>0.43481560798548102</c:v>
                </c:pt>
                <c:pt idx="7">
                  <c:v>7.0471326362135489E-2</c:v>
                </c:pt>
                <c:pt idx="8">
                  <c:v>4.2222454407294885E-2</c:v>
                </c:pt>
                <c:pt idx="9">
                  <c:v>3.9559276926939724E-2</c:v>
                </c:pt>
              </c:numCache>
            </c:numRef>
          </c:val>
          <c:smooth val="0"/>
          <c:extLst>
            <c:ext xmlns:c16="http://schemas.microsoft.com/office/drawing/2014/chart" uri="{C3380CC4-5D6E-409C-BE32-E72D297353CC}">
              <c16:uniqueId val="{00000002-5E42-4B98-BF7D-0A58BD13E528}"/>
            </c:ext>
          </c:extLst>
        </c:ser>
        <c:dLbls>
          <c:showLegendKey val="0"/>
          <c:showVal val="0"/>
          <c:showCatName val="0"/>
          <c:showSerName val="0"/>
          <c:showPercent val="0"/>
          <c:showBubbleSize val="0"/>
        </c:dLbls>
        <c:smooth val="0"/>
        <c:axId val="692966256"/>
        <c:axId val="692972488"/>
      </c:lineChart>
      <c:valAx>
        <c:axId val="692972488"/>
        <c:scaling>
          <c:orientation val="minMax"/>
        </c:scaling>
        <c:delete val="1"/>
        <c:axPos val="r"/>
        <c:numFmt formatCode="0" sourceLinked="0"/>
        <c:majorTickMark val="out"/>
        <c:minorTickMark val="none"/>
        <c:tickLblPos val="nextTo"/>
        <c:crossAx val="692966256"/>
        <c:crosses val="max"/>
        <c:crossBetween val="between"/>
      </c:valAx>
      <c:catAx>
        <c:axId val="692966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92972488"/>
        <c:crosses val="autoZero"/>
        <c:auto val="1"/>
        <c:lblAlgn val="ctr"/>
        <c:lblOffset val="100"/>
        <c:noMultiLvlLbl val="0"/>
      </c:catAx>
      <c:spPr>
        <a:noFill/>
        <a:ln>
          <a:noFill/>
        </a:ln>
        <a:effectLst/>
      </c:spPr>
    </c:plotArea>
    <c:legend>
      <c:legendPos val="b"/>
      <c:layout>
        <c:manualLayout>
          <c:xMode val="edge"/>
          <c:yMode val="edge"/>
          <c:x val="0.39829764133008405"/>
          <c:y val="0.84615539434622911"/>
          <c:w val="0.15850542693018957"/>
          <c:h val="0.114781726928560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515794249240168E-3"/>
          <c:y val="5.9006757176725474E-2"/>
          <c:w val="0.98635107200768235"/>
          <c:h val="0.67467073003668343"/>
        </c:manualLayout>
      </c:layout>
      <c:barChart>
        <c:barDir val="col"/>
        <c:grouping val="clustered"/>
        <c:varyColors val="0"/>
        <c:ser>
          <c:idx val="0"/>
          <c:order val="0"/>
          <c:tx>
            <c:strRef>
              <c:f>Sheet1!$B$1</c:f>
              <c:strCache>
                <c:ptCount val="1"/>
                <c:pt idx="0">
                  <c:v>Million Cubic Meter</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solidFill>
                <a:schemeClr val="accent2">
                  <a:lumMod val="60000"/>
                  <a:lumOff val="40000"/>
                </a:schemeClr>
              </a:solidFill>
            </a:ln>
            <a:effectLst>
              <a:glow rad="228600">
                <a:schemeClr val="accent6">
                  <a:satMod val="175000"/>
                  <a:alpha val="19000"/>
                </a:schemeClr>
              </a:glow>
            </a:effectLst>
          </c:spPr>
          <c:invertIfNegative val="0"/>
          <c:dLbls>
            <c:dLbl>
              <c:idx val="0"/>
              <c:layout>
                <c:manualLayout>
                  <c:x val="0"/>
                  <c:y val="6.019311087476230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F6A-4A57-9920-8CF5CFC6D765}"/>
                </c:ext>
              </c:extLst>
            </c:dLbl>
            <c:dLbl>
              <c:idx val="1"/>
              <c:layout>
                <c:manualLayout>
                  <c:x val="5.8298357206763563E-8"/>
                  <c:y val="1.2038622174952461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948300783611528E-2"/>
                      <c:h val="0.13609662368783759"/>
                    </c:manualLayout>
                  </c15:layout>
                </c:ext>
                <c:ext xmlns:c16="http://schemas.microsoft.com/office/drawing/2014/chart" uri="{C3380CC4-5D6E-409C-BE32-E72D297353CC}">
                  <c16:uniqueId val="{00000004-2F6A-4A57-9920-8CF5CFC6D76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FY2019</c:v>
                </c:pt>
                <c:pt idx="1">
                  <c:v>FY2020</c:v>
                </c:pt>
                <c:pt idx="2">
                  <c:v>FY2021</c:v>
                </c:pt>
                <c:pt idx="3">
                  <c:v>FY2022E</c:v>
                </c:pt>
                <c:pt idx="4">
                  <c:v>FY2023F</c:v>
                </c:pt>
                <c:pt idx="5">
                  <c:v>FY2024F</c:v>
                </c:pt>
                <c:pt idx="6">
                  <c:v>FY2025F</c:v>
                </c:pt>
                <c:pt idx="7">
                  <c:v>FY2030F</c:v>
                </c:pt>
                <c:pt idx="8">
                  <c:v>FY2035F</c:v>
                </c:pt>
                <c:pt idx="9">
                  <c:v>FY2037F</c:v>
                </c:pt>
              </c:strCache>
            </c:strRef>
          </c:cat>
          <c:val>
            <c:numRef>
              <c:f>Sheet1!$B$2:$B$11</c:f>
              <c:numCache>
                <c:formatCode>0.00</c:formatCode>
                <c:ptCount val="10"/>
                <c:pt idx="0">
                  <c:v>49.081536</c:v>
                </c:pt>
                <c:pt idx="1">
                  <c:v>60.914703000000003</c:v>
                </c:pt>
                <c:pt idx="2">
                  <c:v>145.98713499999999</c:v>
                </c:pt>
                <c:pt idx="3">
                  <c:v>538.48158000000001</c:v>
                </c:pt>
                <c:pt idx="4">
                  <c:v>493.41031671119998</c:v>
                </c:pt>
                <c:pt idx="5">
                  <c:v>414.79946607216596</c:v>
                </c:pt>
                <c:pt idx="6">
                  <c:v>360.75719310923421</c:v>
                </c:pt>
                <c:pt idx="7">
                  <c:v>178.85636457909743</c:v>
                </c:pt>
                <c:pt idx="8">
                  <c:v>176.68654122490034</c:v>
                </c:pt>
                <c:pt idx="9">
                  <c:v>183.83362597492129</c:v>
                </c:pt>
              </c:numCache>
            </c:numRef>
          </c:val>
          <c:extLst>
            <c:ext xmlns:c16="http://schemas.microsoft.com/office/drawing/2014/chart" uri="{C3380CC4-5D6E-409C-BE32-E72D297353CC}">
              <c16:uniqueId val="{00000001-2F6A-4A57-9920-8CF5CFC6D765}"/>
            </c:ext>
          </c:extLst>
        </c:ser>
        <c:dLbls>
          <c:showLegendKey val="0"/>
          <c:showVal val="0"/>
          <c:showCatName val="0"/>
          <c:showSerName val="0"/>
          <c:showPercent val="0"/>
          <c:showBubbleSize val="0"/>
        </c:dLbls>
        <c:gapWidth val="150"/>
        <c:axId val="692966256"/>
        <c:axId val="692972488"/>
      </c:barChart>
      <c:valAx>
        <c:axId val="692972488"/>
        <c:scaling>
          <c:orientation val="minMax"/>
        </c:scaling>
        <c:delete val="1"/>
        <c:axPos val="r"/>
        <c:numFmt formatCode="0" sourceLinked="0"/>
        <c:majorTickMark val="out"/>
        <c:minorTickMark val="none"/>
        <c:tickLblPos val="nextTo"/>
        <c:crossAx val="692966256"/>
        <c:crosses val="max"/>
        <c:crossBetween val="between"/>
      </c:valAx>
      <c:catAx>
        <c:axId val="692966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92972488"/>
        <c:crosses val="autoZero"/>
        <c:auto val="1"/>
        <c:lblAlgn val="ctr"/>
        <c:lblOffset val="100"/>
        <c:noMultiLvlLbl val="0"/>
      </c:catAx>
      <c:spPr>
        <a:noFill/>
        <a:ln>
          <a:noFill/>
        </a:ln>
        <a:effectLst/>
      </c:spPr>
    </c:plotArea>
    <c:legend>
      <c:legendPos val="b"/>
      <c:layout>
        <c:manualLayout>
          <c:xMode val="edge"/>
          <c:yMode val="edge"/>
          <c:x val="0.39829764133008405"/>
          <c:y val="0.84615539434622911"/>
          <c:w val="0.19452004769738393"/>
          <c:h val="0.1212869600604073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8628E-4340-412C-A95A-B1B4DB155FEC}" type="datetimeFigureOut">
              <a:rPr lang="en-IN" smtClean="0"/>
              <a:t>21-02-2022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7EADD-0518-4251-9C8E-707BAD1AE859}" type="slidenum">
              <a:rPr lang="en-IN" smtClean="0"/>
              <a:t>‹#›</a:t>
            </a:fld>
            <a:endParaRPr lang="en-IN"/>
          </a:p>
        </p:txBody>
      </p:sp>
    </p:spTree>
    <p:extLst>
      <p:ext uri="{BB962C8B-B14F-4D97-AF65-F5344CB8AC3E}">
        <p14:creationId xmlns:p14="http://schemas.microsoft.com/office/powerpoint/2010/main" val="69758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D4155C-FC4B-432F-95A8-99E0055794D8}" type="slidenum">
              <a:rPr lang="en-US" smtClean="0"/>
              <a:t>2</a:t>
            </a:fld>
            <a:endParaRPr lang="en-US" dirty="0"/>
          </a:p>
        </p:txBody>
      </p:sp>
    </p:spTree>
    <p:extLst>
      <p:ext uri="{BB962C8B-B14F-4D97-AF65-F5344CB8AC3E}">
        <p14:creationId xmlns:p14="http://schemas.microsoft.com/office/powerpoint/2010/main" val="6363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D4155C-FC4B-432F-95A8-99E0055794D8}" type="slidenum">
              <a:rPr lang="en-US" smtClean="0"/>
              <a:t>4</a:t>
            </a:fld>
            <a:endParaRPr lang="en-US" dirty="0"/>
          </a:p>
        </p:txBody>
      </p:sp>
    </p:spTree>
    <p:extLst>
      <p:ext uri="{BB962C8B-B14F-4D97-AF65-F5344CB8AC3E}">
        <p14:creationId xmlns:p14="http://schemas.microsoft.com/office/powerpoint/2010/main" val="423081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253BD7-E55E-4D48-8AC2-FF32F73DA33B}" type="datetimeFigureOut">
              <a:rPr lang="en-IN" smtClean="0"/>
              <a:t>21-02-2022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247250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253BD7-E55E-4D48-8AC2-FF32F73DA33B}" type="datetimeFigureOut">
              <a:rPr lang="en-IN" smtClean="0"/>
              <a:t>21-02-2022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325977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253BD7-E55E-4D48-8AC2-FF32F73DA33B}" type="datetimeFigureOut">
              <a:rPr lang="en-IN" smtClean="0"/>
              <a:t>21-02-2022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884019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BF6DB4-F61B-4725-9E59-B8637B0A1168}"/>
              </a:ext>
            </a:extLst>
          </p:cNvPr>
          <p:cNvSpPr/>
          <p:nvPr userDrawn="1"/>
        </p:nvSpPr>
        <p:spPr>
          <a:xfrm flipV="1">
            <a:off x="0" y="361929"/>
            <a:ext cx="6955099" cy="56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Slide Number Placeholder 8">
            <a:extLst>
              <a:ext uri="{FF2B5EF4-FFF2-40B4-BE49-F238E27FC236}">
                <a16:creationId xmlns:a16="http://schemas.microsoft.com/office/drawing/2014/main" id="{6727A627-5444-4F0A-B830-F062741CB27C}"/>
              </a:ext>
            </a:extLst>
          </p:cNvPr>
          <p:cNvSpPr>
            <a:spLocks noGrp="1"/>
          </p:cNvSpPr>
          <p:nvPr>
            <p:ph type="sldNum" sz="quarter" idx="12"/>
          </p:nvPr>
        </p:nvSpPr>
        <p:spPr>
          <a:xfrm>
            <a:off x="7021287" y="6534150"/>
            <a:ext cx="2057400" cy="365125"/>
          </a:xfrm>
        </p:spPr>
        <p:txBody>
          <a:bodyPr/>
          <a:lstStyle>
            <a:lvl1pPr marL="0" algn="r" defTabSz="685800" rtl="0" eaLnBrk="1" latinLnBrk="0" hangingPunct="1">
              <a:defRPr lang="en-US" sz="825" b="0" kern="1200" smtClean="0">
                <a:solidFill>
                  <a:schemeClr val="bg1">
                    <a:lumMod val="50000"/>
                  </a:schemeClr>
                </a:solidFill>
                <a:latin typeface="Univers-Light-Normal" pitchFamily="2" charset="0"/>
                <a:ea typeface="+mn-ea"/>
                <a:cs typeface="+mn-cs"/>
              </a:defRPr>
            </a:lvl1pPr>
          </a:lstStyle>
          <a:p>
            <a:fld id="{563B7AEC-5333-4D09-BCEB-B8B40DDE00E8}" type="slidenum">
              <a:rPr lang="en-US" smtClean="0"/>
              <a:pPr/>
              <a:t>‹#›</a:t>
            </a:fld>
            <a:endParaRPr lang="en-US" dirty="0"/>
          </a:p>
        </p:txBody>
      </p:sp>
      <p:sp>
        <p:nvSpPr>
          <p:cNvPr id="3" name="Rectangle 2">
            <a:extLst>
              <a:ext uri="{FF2B5EF4-FFF2-40B4-BE49-F238E27FC236}">
                <a16:creationId xmlns:a16="http://schemas.microsoft.com/office/drawing/2014/main" id="{7991AD5C-FC1A-46A4-B583-B594356165D5}"/>
              </a:ext>
            </a:extLst>
          </p:cNvPr>
          <p:cNvSpPr/>
          <p:nvPr userDrawn="1"/>
        </p:nvSpPr>
        <p:spPr>
          <a:xfrm>
            <a:off x="173931" y="103854"/>
            <a:ext cx="4398069" cy="467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 name="Rectangle 12">
            <a:extLst>
              <a:ext uri="{FF2B5EF4-FFF2-40B4-BE49-F238E27FC236}">
                <a16:creationId xmlns:a16="http://schemas.microsoft.com/office/drawing/2014/main" id="{2104DEC8-4C37-4AA4-89B8-7BED4D0CEE36}"/>
              </a:ext>
            </a:extLst>
          </p:cNvPr>
          <p:cNvSpPr/>
          <p:nvPr userDrawn="1"/>
        </p:nvSpPr>
        <p:spPr>
          <a:xfrm>
            <a:off x="0" y="6680044"/>
            <a:ext cx="9144000" cy="177956"/>
          </a:xfrm>
          <a:prstGeom prst="rect">
            <a:avLst/>
          </a:prstGeom>
          <a:solidFill>
            <a:srgbClr val="071C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5" name="Footer Placeholder 6">
            <a:extLst>
              <a:ext uri="{FF2B5EF4-FFF2-40B4-BE49-F238E27FC236}">
                <a16:creationId xmlns:a16="http://schemas.microsoft.com/office/drawing/2014/main" id="{62AC7EE5-AA21-43B5-AD67-C054EAA1BE74}"/>
              </a:ext>
            </a:extLst>
          </p:cNvPr>
          <p:cNvSpPr txBox="1">
            <a:spLocks/>
          </p:cNvSpPr>
          <p:nvPr userDrawn="1"/>
        </p:nvSpPr>
        <p:spPr>
          <a:xfrm>
            <a:off x="2" y="6701690"/>
            <a:ext cx="1068673"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chemeClr val="bg1"/>
                </a:solidFill>
              </a:rPr>
              <a:t>© ChemAnalyst Research</a:t>
            </a:r>
          </a:p>
        </p:txBody>
      </p:sp>
      <p:sp>
        <p:nvSpPr>
          <p:cNvPr id="17" name="Slide Number Placeholder 7">
            <a:extLst>
              <a:ext uri="{FF2B5EF4-FFF2-40B4-BE49-F238E27FC236}">
                <a16:creationId xmlns:a16="http://schemas.microsoft.com/office/drawing/2014/main" id="{B15A5E20-C8F4-4048-9DA3-99A646AADC82}"/>
              </a:ext>
            </a:extLst>
          </p:cNvPr>
          <p:cNvSpPr txBox="1">
            <a:spLocks/>
          </p:cNvSpPr>
          <p:nvPr userDrawn="1"/>
        </p:nvSpPr>
        <p:spPr>
          <a:xfrm>
            <a:off x="8698599" y="6588298"/>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pic>
        <p:nvPicPr>
          <p:cNvPr id="11" name="Picture 10" descr="Text&#10;&#10;Description automatically generated">
            <a:extLst>
              <a:ext uri="{FF2B5EF4-FFF2-40B4-BE49-F238E27FC236}">
                <a16:creationId xmlns:a16="http://schemas.microsoft.com/office/drawing/2014/main" id="{39218C01-166F-4B68-B7BC-4F2595DB87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099" y="75552"/>
            <a:ext cx="2028825" cy="523875"/>
          </a:xfrm>
          <a:prstGeom prst="rect">
            <a:avLst/>
          </a:prstGeom>
        </p:spPr>
      </p:pic>
    </p:spTree>
    <p:extLst>
      <p:ext uri="{BB962C8B-B14F-4D97-AF65-F5344CB8AC3E}">
        <p14:creationId xmlns:p14="http://schemas.microsoft.com/office/powerpoint/2010/main" val="3445675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3" name="Rectangle 2">
            <a:extLst>
              <a:ext uri="{FF2B5EF4-FFF2-40B4-BE49-F238E27FC236}">
                <a16:creationId xmlns:a16="http://schemas.microsoft.com/office/drawing/2014/main" id="{9CC80651-5C36-4FC9-A1C8-7B08485CF4BB}"/>
              </a:ext>
            </a:extLst>
          </p:cNvPr>
          <p:cNvSpPr/>
          <p:nvPr userDrawn="1"/>
        </p:nvSpPr>
        <p:spPr>
          <a:xfrm>
            <a:off x="0" y="6680044"/>
            <a:ext cx="9144000" cy="177956"/>
          </a:xfrm>
          <a:prstGeom prst="rect">
            <a:avLst/>
          </a:prstGeom>
          <a:solidFill>
            <a:srgbClr val="071C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4" name="Footer Placeholder 6">
            <a:extLst>
              <a:ext uri="{FF2B5EF4-FFF2-40B4-BE49-F238E27FC236}">
                <a16:creationId xmlns:a16="http://schemas.microsoft.com/office/drawing/2014/main" id="{18C661AD-AE7F-4AEA-9377-A234C6BEC3A6}"/>
              </a:ext>
            </a:extLst>
          </p:cNvPr>
          <p:cNvSpPr txBox="1">
            <a:spLocks/>
          </p:cNvSpPr>
          <p:nvPr userDrawn="1"/>
        </p:nvSpPr>
        <p:spPr>
          <a:xfrm>
            <a:off x="2" y="6701690"/>
            <a:ext cx="1068673"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chemeClr val="bg1"/>
                </a:solidFill>
              </a:rPr>
              <a:t>© ChemAnalyst Research</a:t>
            </a:r>
          </a:p>
        </p:txBody>
      </p:sp>
      <p:sp>
        <p:nvSpPr>
          <p:cNvPr id="5" name="Slide Number Placeholder 7">
            <a:extLst>
              <a:ext uri="{FF2B5EF4-FFF2-40B4-BE49-F238E27FC236}">
                <a16:creationId xmlns:a16="http://schemas.microsoft.com/office/drawing/2014/main" id="{DC4AB6EA-2745-4DD6-BBB8-C807AC619F03}"/>
              </a:ext>
            </a:extLst>
          </p:cNvPr>
          <p:cNvSpPr txBox="1">
            <a:spLocks/>
          </p:cNvSpPr>
          <p:nvPr userDrawn="1"/>
        </p:nvSpPr>
        <p:spPr>
          <a:xfrm>
            <a:off x="8698599" y="6588298"/>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7" name="Rectangle 16">
            <a:extLst>
              <a:ext uri="{FF2B5EF4-FFF2-40B4-BE49-F238E27FC236}">
                <a16:creationId xmlns:a16="http://schemas.microsoft.com/office/drawing/2014/main" id="{9E4A8A4D-9C8F-4AA4-B605-0133F244D97B}"/>
              </a:ext>
            </a:extLst>
          </p:cNvPr>
          <p:cNvSpPr/>
          <p:nvPr userDrawn="1"/>
        </p:nvSpPr>
        <p:spPr>
          <a:xfrm>
            <a:off x="173931" y="103854"/>
            <a:ext cx="4398069" cy="467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3" name="Picture 12" descr="Text&#10;&#10;Description automatically generated">
            <a:extLst>
              <a:ext uri="{FF2B5EF4-FFF2-40B4-BE49-F238E27FC236}">
                <a16:creationId xmlns:a16="http://schemas.microsoft.com/office/drawing/2014/main" id="{1C40A85D-9485-4BC7-9388-485F6003C9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099" y="75552"/>
            <a:ext cx="2028825" cy="523875"/>
          </a:xfrm>
          <a:prstGeom prst="rect">
            <a:avLst/>
          </a:prstGeom>
        </p:spPr>
      </p:pic>
      <p:sp>
        <p:nvSpPr>
          <p:cNvPr id="12" name="Rectangle 11">
            <a:extLst>
              <a:ext uri="{FF2B5EF4-FFF2-40B4-BE49-F238E27FC236}">
                <a16:creationId xmlns:a16="http://schemas.microsoft.com/office/drawing/2014/main" id="{E91874BB-922D-47B3-BEBE-C883021538B0}"/>
              </a:ext>
            </a:extLst>
          </p:cNvPr>
          <p:cNvSpPr/>
          <p:nvPr userDrawn="1"/>
        </p:nvSpPr>
        <p:spPr>
          <a:xfrm flipV="1">
            <a:off x="0" y="361929"/>
            <a:ext cx="6955099" cy="56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2392660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DDA613-1544-4433-BC57-95558604FD81}"/>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772A3D8-CFA1-4F41-A84E-5C0C9ED12D1E}"/>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7">
            <a:extLst>
              <a:ext uri="{FF2B5EF4-FFF2-40B4-BE49-F238E27FC236}">
                <a16:creationId xmlns:a16="http://schemas.microsoft.com/office/drawing/2014/main" id="{8195881B-ABBA-4883-8B5A-3AE6BBF0EB47}"/>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12" name="Rectangle 11">
            <a:extLst>
              <a:ext uri="{FF2B5EF4-FFF2-40B4-BE49-F238E27FC236}">
                <a16:creationId xmlns:a16="http://schemas.microsoft.com/office/drawing/2014/main" id="{B3F4C237-9B5E-4D28-AADC-0893C7FCA35C}"/>
              </a:ext>
            </a:extLst>
          </p:cNvPr>
          <p:cNvSpPr/>
          <p:nvPr userDrawn="1"/>
        </p:nvSpPr>
        <p:spPr>
          <a:xfrm>
            <a:off x="0" y="6680044"/>
            <a:ext cx="9144000" cy="177956"/>
          </a:xfrm>
          <a:prstGeom prst="rect">
            <a:avLst/>
          </a:prstGeom>
          <a:solidFill>
            <a:srgbClr val="071C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3" name="Footer Placeholder 6">
            <a:extLst>
              <a:ext uri="{FF2B5EF4-FFF2-40B4-BE49-F238E27FC236}">
                <a16:creationId xmlns:a16="http://schemas.microsoft.com/office/drawing/2014/main" id="{534401C6-6F79-460D-A393-E708696CEE08}"/>
              </a:ext>
            </a:extLst>
          </p:cNvPr>
          <p:cNvSpPr txBox="1">
            <a:spLocks/>
          </p:cNvSpPr>
          <p:nvPr userDrawn="1"/>
        </p:nvSpPr>
        <p:spPr>
          <a:xfrm>
            <a:off x="2" y="6701690"/>
            <a:ext cx="1068673"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chemeClr val="bg1"/>
                </a:solidFill>
              </a:rPr>
              <a:t>© ChemAnalyst Research</a:t>
            </a:r>
          </a:p>
        </p:txBody>
      </p:sp>
      <p:sp>
        <p:nvSpPr>
          <p:cNvPr id="15" name="Slide Number Placeholder 7">
            <a:extLst>
              <a:ext uri="{FF2B5EF4-FFF2-40B4-BE49-F238E27FC236}">
                <a16:creationId xmlns:a16="http://schemas.microsoft.com/office/drawing/2014/main" id="{A037E50A-8026-4D0F-ABDD-303B7D8AD107}"/>
              </a:ext>
            </a:extLst>
          </p:cNvPr>
          <p:cNvSpPr txBox="1">
            <a:spLocks/>
          </p:cNvSpPr>
          <p:nvPr userDrawn="1"/>
        </p:nvSpPr>
        <p:spPr>
          <a:xfrm>
            <a:off x="8698599" y="6588298"/>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6" name="Rectangle 15">
            <a:extLst>
              <a:ext uri="{FF2B5EF4-FFF2-40B4-BE49-F238E27FC236}">
                <a16:creationId xmlns:a16="http://schemas.microsoft.com/office/drawing/2014/main" id="{04240DCC-359C-48E4-9A8C-FE91190EF78F}"/>
              </a:ext>
            </a:extLst>
          </p:cNvPr>
          <p:cNvSpPr/>
          <p:nvPr userDrawn="1"/>
        </p:nvSpPr>
        <p:spPr>
          <a:xfrm>
            <a:off x="173931" y="103854"/>
            <a:ext cx="4398069" cy="467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7" name="Picture 16" descr="Text&#10;&#10;Description automatically generated">
            <a:extLst>
              <a:ext uri="{FF2B5EF4-FFF2-40B4-BE49-F238E27FC236}">
                <a16:creationId xmlns:a16="http://schemas.microsoft.com/office/drawing/2014/main" id="{6D085A93-ADBF-415E-BEC6-C2F24E352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099" y="75552"/>
            <a:ext cx="2028825" cy="523875"/>
          </a:xfrm>
          <a:prstGeom prst="rect">
            <a:avLst/>
          </a:prstGeom>
        </p:spPr>
      </p:pic>
      <p:sp>
        <p:nvSpPr>
          <p:cNvPr id="18" name="Rectangle 17">
            <a:extLst>
              <a:ext uri="{FF2B5EF4-FFF2-40B4-BE49-F238E27FC236}">
                <a16:creationId xmlns:a16="http://schemas.microsoft.com/office/drawing/2014/main" id="{30621A14-4BF7-45ED-B371-94AD0C00DCDF}"/>
              </a:ext>
            </a:extLst>
          </p:cNvPr>
          <p:cNvSpPr/>
          <p:nvPr userDrawn="1"/>
        </p:nvSpPr>
        <p:spPr>
          <a:xfrm flipV="1">
            <a:off x="0" y="361929"/>
            <a:ext cx="6955099" cy="56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79631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518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4E1923-3886-4DBA-A35E-F1E373A7A6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4640700-4721-4FD1-B024-B444220AB7C1}"/>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7">
            <a:extLst>
              <a:ext uri="{FF2B5EF4-FFF2-40B4-BE49-F238E27FC236}">
                <a16:creationId xmlns:a16="http://schemas.microsoft.com/office/drawing/2014/main" id="{99D1CB5E-72B4-490F-BFC3-89677F38931C}"/>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12" name="Rectangle 11">
            <a:extLst>
              <a:ext uri="{FF2B5EF4-FFF2-40B4-BE49-F238E27FC236}">
                <a16:creationId xmlns:a16="http://schemas.microsoft.com/office/drawing/2014/main" id="{A0C1EF00-1075-411D-8F2A-2933719C7199}"/>
              </a:ext>
            </a:extLst>
          </p:cNvPr>
          <p:cNvSpPr/>
          <p:nvPr userDrawn="1"/>
        </p:nvSpPr>
        <p:spPr>
          <a:xfrm>
            <a:off x="0" y="6680044"/>
            <a:ext cx="9144000" cy="177956"/>
          </a:xfrm>
          <a:prstGeom prst="rect">
            <a:avLst/>
          </a:prstGeom>
          <a:solidFill>
            <a:srgbClr val="071C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3" name="Footer Placeholder 6">
            <a:extLst>
              <a:ext uri="{FF2B5EF4-FFF2-40B4-BE49-F238E27FC236}">
                <a16:creationId xmlns:a16="http://schemas.microsoft.com/office/drawing/2014/main" id="{AD95130D-AED8-4336-9775-902FE560C8B8}"/>
              </a:ext>
            </a:extLst>
          </p:cNvPr>
          <p:cNvSpPr txBox="1">
            <a:spLocks/>
          </p:cNvSpPr>
          <p:nvPr userDrawn="1"/>
        </p:nvSpPr>
        <p:spPr>
          <a:xfrm>
            <a:off x="2" y="6701690"/>
            <a:ext cx="1068673"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chemeClr val="bg1"/>
                </a:solidFill>
              </a:rPr>
              <a:t>© ChemAnalyst Research</a:t>
            </a:r>
          </a:p>
        </p:txBody>
      </p:sp>
      <p:sp>
        <p:nvSpPr>
          <p:cNvPr id="15" name="Slide Number Placeholder 7">
            <a:extLst>
              <a:ext uri="{FF2B5EF4-FFF2-40B4-BE49-F238E27FC236}">
                <a16:creationId xmlns:a16="http://schemas.microsoft.com/office/drawing/2014/main" id="{8BD4FCFE-5D53-4F3F-A7A1-48910D391BF6}"/>
              </a:ext>
            </a:extLst>
          </p:cNvPr>
          <p:cNvSpPr txBox="1">
            <a:spLocks/>
          </p:cNvSpPr>
          <p:nvPr userDrawn="1"/>
        </p:nvSpPr>
        <p:spPr>
          <a:xfrm>
            <a:off x="8698599" y="6588298"/>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6" name="Rectangle 15">
            <a:extLst>
              <a:ext uri="{FF2B5EF4-FFF2-40B4-BE49-F238E27FC236}">
                <a16:creationId xmlns:a16="http://schemas.microsoft.com/office/drawing/2014/main" id="{A71882B1-8185-40E2-88BF-40FD8928F42D}"/>
              </a:ext>
            </a:extLst>
          </p:cNvPr>
          <p:cNvSpPr/>
          <p:nvPr userDrawn="1"/>
        </p:nvSpPr>
        <p:spPr>
          <a:xfrm>
            <a:off x="173931" y="103854"/>
            <a:ext cx="4398069" cy="467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7" name="Picture 16" descr="Text&#10;&#10;Description automatically generated">
            <a:extLst>
              <a:ext uri="{FF2B5EF4-FFF2-40B4-BE49-F238E27FC236}">
                <a16:creationId xmlns:a16="http://schemas.microsoft.com/office/drawing/2014/main" id="{3F360EBC-9F43-4444-8FCC-856E8BD9F1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099" y="75552"/>
            <a:ext cx="2028825" cy="523875"/>
          </a:xfrm>
          <a:prstGeom prst="rect">
            <a:avLst/>
          </a:prstGeom>
        </p:spPr>
      </p:pic>
      <p:sp>
        <p:nvSpPr>
          <p:cNvPr id="18" name="Rectangle 17">
            <a:extLst>
              <a:ext uri="{FF2B5EF4-FFF2-40B4-BE49-F238E27FC236}">
                <a16:creationId xmlns:a16="http://schemas.microsoft.com/office/drawing/2014/main" id="{A24905BF-79A5-44AA-9820-E6604DB84EA8}"/>
              </a:ext>
            </a:extLst>
          </p:cNvPr>
          <p:cNvSpPr/>
          <p:nvPr userDrawn="1"/>
        </p:nvSpPr>
        <p:spPr>
          <a:xfrm flipV="1">
            <a:off x="0" y="361929"/>
            <a:ext cx="6955099" cy="56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45214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B5AD5F-624A-4B88-85EA-52A08E3FE0FE}"/>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630B04D-0A2F-4770-8545-39511DBE6344}"/>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7">
            <a:extLst>
              <a:ext uri="{FF2B5EF4-FFF2-40B4-BE49-F238E27FC236}">
                <a16:creationId xmlns:a16="http://schemas.microsoft.com/office/drawing/2014/main" id="{500AD85D-F683-43C8-87AD-2EF2CEDB7BCF}"/>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12" name="Rectangle 11">
            <a:extLst>
              <a:ext uri="{FF2B5EF4-FFF2-40B4-BE49-F238E27FC236}">
                <a16:creationId xmlns:a16="http://schemas.microsoft.com/office/drawing/2014/main" id="{0FC59AD4-66EB-4FBC-8D12-B8331C1B556C}"/>
              </a:ext>
            </a:extLst>
          </p:cNvPr>
          <p:cNvSpPr/>
          <p:nvPr userDrawn="1"/>
        </p:nvSpPr>
        <p:spPr>
          <a:xfrm>
            <a:off x="0" y="6680044"/>
            <a:ext cx="9144000" cy="177956"/>
          </a:xfrm>
          <a:prstGeom prst="rect">
            <a:avLst/>
          </a:prstGeom>
          <a:solidFill>
            <a:srgbClr val="071C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3" name="Footer Placeholder 6">
            <a:extLst>
              <a:ext uri="{FF2B5EF4-FFF2-40B4-BE49-F238E27FC236}">
                <a16:creationId xmlns:a16="http://schemas.microsoft.com/office/drawing/2014/main" id="{A260706D-D06B-41BE-AA81-FB62BD6CE522}"/>
              </a:ext>
            </a:extLst>
          </p:cNvPr>
          <p:cNvSpPr txBox="1">
            <a:spLocks/>
          </p:cNvSpPr>
          <p:nvPr userDrawn="1"/>
        </p:nvSpPr>
        <p:spPr>
          <a:xfrm>
            <a:off x="2" y="6701690"/>
            <a:ext cx="1068673"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chemeClr val="bg1"/>
                </a:solidFill>
              </a:rPr>
              <a:t>© ChemAnalyst Research</a:t>
            </a:r>
          </a:p>
        </p:txBody>
      </p:sp>
      <p:sp>
        <p:nvSpPr>
          <p:cNvPr id="15" name="Slide Number Placeholder 7">
            <a:extLst>
              <a:ext uri="{FF2B5EF4-FFF2-40B4-BE49-F238E27FC236}">
                <a16:creationId xmlns:a16="http://schemas.microsoft.com/office/drawing/2014/main" id="{D7B541B9-D905-4484-8C3C-0219928BA5C4}"/>
              </a:ext>
            </a:extLst>
          </p:cNvPr>
          <p:cNvSpPr txBox="1">
            <a:spLocks/>
          </p:cNvSpPr>
          <p:nvPr userDrawn="1"/>
        </p:nvSpPr>
        <p:spPr>
          <a:xfrm>
            <a:off x="8698599" y="6588298"/>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6" name="Rectangle 15">
            <a:extLst>
              <a:ext uri="{FF2B5EF4-FFF2-40B4-BE49-F238E27FC236}">
                <a16:creationId xmlns:a16="http://schemas.microsoft.com/office/drawing/2014/main" id="{029DA20E-4BD1-41F9-8CFB-1DD0649FEC8F}"/>
              </a:ext>
            </a:extLst>
          </p:cNvPr>
          <p:cNvSpPr/>
          <p:nvPr userDrawn="1"/>
        </p:nvSpPr>
        <p:spPr>
          <a:xfrm>
            <a:off x="173931" y="103854"/>
            <a:ext cx="4398069" cy="467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7" name="Picture 16" descr="Text&#10;&#10;Description automatically generated">
            <a:extLst>
              <a:ext uri="{FF2B5EF4-FFF2-40B4-BE49-F238E27FC236}">
                <a16:creationId xmlns:a16="http://schemas.microsoft.com/office/drawing/2014/main" id="{81571D66-029D-4017-B622-CBBB1EDA2D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099" y="75552"/>
            <a:ext cx="2028825" cy="523875"/>
          </a:xfrm>
          <a:prstGeom prst="rect">
            <a:avLst/>
          </a:prstGeom>
        </p:spPr>
      </p:pic>
      <p:sp>
        <p:nvSpPr>
          <p:cNvPr id="18" name="Rectangle 17">
            <a:extLst>
              <a:ext uri="{FF2B5EF4-FFF2-40B4-BE49-F238E27FC236}">
                <a16:creationId xmlns:a16="http://schemas.microsoft.com/office/drawing/2014/main" id="{76CB9B15-D4C8-43DA-B808-1A87BECEB043}"/>
              </a:ext>
            </a:extLst>
          </p:cNvPr>
          <p:cNvSpPr/>
          <p:nvPr userDrawn="1"/>
        </p:nvSpPr>
        <p:spPr>
          <a:xfrm flipV="1">
            <a:off x="0" y="361929"/>
            <a:ext cx="6955099" cy="56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923543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253BD7-E55E-4D48-8AC2-FF32F73DA33B}" type="datetimeFigureOut">
              <a:rPr lang="en-IN" smtClean="0"/>
              <a:t>21-02-2022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20203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253BD7-E55E-4D48-8AC2-FF32F73DA33B}" type="datetimeFigureOut">
              <a:rPr lang="en-IN" smtClean="0"/>
              <a:t>21-02-2022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2221248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253BD7-E55E-4D48-8AC2-FF32F73DA33B}" type="datetimeFigureOut">
              <a:rPr lang="en-IN" smtClean="0"/>
              <a:t>21-02-2022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1402762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253BD7-E55E-4D48-8AC2-FF32F73DA33B}" type="datetimeFigureOut">
              <a:rPr lang="en-IN" smtClean="0"/>
              <a:t>21-02-2022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4137997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253BD7-E55E-4D48-8AC2-FF32F73DA33B}" type="datetimeFigureOut">
              <a:rPr lang="en-IN" smtClean="0"/>
              <a:t>21-02-2022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3803852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53BD7-E55E-4D48-8AC2-FF32F73DA33B}" type="datetimeFigureOut">
              <a:rPr lang="en-IN" smtClean="0"/>
              <a:t>21-02-2022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755542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253BD7-E55E-4D48-8AC2-FF32F73DA33B}" type="datetimeFigureOut">
              <a:rPr lang="en-IN" smtClean="0"/>
              <a:t>21-02-2022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3941947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253BD7-E55E-4D48-8AC2-FF32F73DA33B}" type="datetimeFigureOut">
              <a:rPr lang="en-IN" smtClean="0"/>
              <a:t>21-02-2022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5A02982-BEEE-4FC6-90D5-CE2D27C75A12}" type="slidenum">
              <a:rPr lang="en-IN" smtClean="0"/>
              <a:t>‹#›</a:t>
            </a:fld>
            <a:endParaRPr lang="en-IN"/>
          </a:p>
        </p:txBody>
      </p:sp>
    </p:spTree>
    <p:extLst>
      <p:ext uri="{BB962C8B-B14F-4D97-AF65-F5344CB8AC3E}">
        <p14:creationId xmlns:p14="http://schemas.microsoft.com/office/powerpoint/2010/main" val="54479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53BD7-E55E-4D48-8AC2-FF32F73DA33B}" type="datetimeFigureOut">
              <a:rPr lang="en-IN" smtClean="0"/>
              <a:t>21-02-2022</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02982-BEEE-4FC6-90D5-CE2D27C75A12}" type="slidenum">
              <a:rPr lang="en-IN" smtClean="0"/>
              <a:t>‹#›</a:t>
            </a:fld>
            <a:endParaRPr lang="en-IN"/>
          </a:p>
        </p:txBody>
      </p:sp>
    </p:spTree>
    <p:extLst>
      <p:ext uri="{BB962C8B-B14F-4D97-AF65-F5344CB8AC3E}">
        <p14:creationId xmlns:p14="http://schemas.microsoft.com/office/powerpoint/2010/main" val="1207641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677" r:id="rId16"/>
    <p:sldLayoutId id="214748367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jpeg"/><Relationship Id="rId21" Type="http://schemas.openxmlformats.org/officeDocument/2006/relationships/image" Target="../media/image31.pn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jpeg"/><Relationship Id="rId25" Type="http://schemas.openxmlformats.org/officeDocument/2006/relationships/image" Target="../media/image35.png"/><Relationship Id="rId2" Type="http://schemas.openxmlformats.org/officeDocument/2006/relationships/image" Target="../media/image12.jpe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6.jpe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1.png"/><Relationship Id="rId5" Type="http://schemas.openxmlformats.org/officeDocument/2006/relationships/image" Target="../media/image15.jpeg"/><Relationship Id="rId15" Type="http://schemas.openxmlformats.org/officeDocument/2006/relationships/image" Target="../media/image25.png"/><Relationship Id="rId23" Type="http://schemas.openxmlformats.org/officeDocument/2006/relationships/image" Target="../media/image33.jpeg"/><Relationship Id="rId28" Type="http://schemas.openxmlformats.org/officeDocument/2006/relationships/image" Target="../media/image38.jpeg"/><Relationship Id="rId10" Type="http://schemas.openxmlformats.org/officeDocument/2006/relationships/image" Target="../media/image20.jpeg"/><Relationship Id="rId19" Type="http://schemas.openxmlformats.org/officeDocument/2006/relationships/image" Target="../media/image29.png"/><Relationship Id="rId31" Type="http://schemas.openxmlformats.org/officeDocument/2006/relationships/image" Target="../media/image41.jp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jpeg"/><Relationship Id="rId30"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821E692-0F38-428F-A3A7-73502A3C8CA3}"/>
              </a:ext>
            </a:extLst>
          </p:cNvPr>
          <p:cNvSpPr txBox="1"/>
          <p:nvPr/>
        </p:nvSpPr>
        <p:spPr>
          <a:xfrm>
            <a:off x="121811" y="6425126"/>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MARKET INTELLIGENCE . CONSULTING</a:t>
            </a:r>
          </a:p>
        </p:txBody>
      </p:sp>
      <p:sp>
        <p:nvSpPr>
          <p:cNvPr id="18" name="TextBox 17">
            <a:extLst>
              <a:ext uri="{FF2B5EF4-FFF2-40B4-BE49-F238E27FC236}">
                <a16:creationId xmlns:a16="http://schemas.microsoft.com/office/drawing/2014/main" id="{F3AD2103-A81D-4E70-9352-AB2513DCF813}"/>
              </a:ext>
            </a:extLst>
          </p:cNvPr>
          <p:cNvSpPr txBox="1"/>
          <p:nvPr/>
        </p:nvSpPr>
        <p:spPr>
          <a:xfrm>
            <a:off x="125974" y="6235841"/>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www.chemanalyst.com</a:t>
            </a:r>
          </a:p>
        </p:txBody>
      </p:sp>
      <p:sp>
        <p:nvSpPr>
          <p:cNvPr id="22" name="Rectangle 21">
            <a:extLst>
              <a:ext uri="{FF2B5EF4-FFF2-40B4-BE49-F238E27FC236}">
                <a16:creationId xmlns:a16="http://schemas.microsoft.com/office/drawing/2014/main" id="{2D392E80-3345-47F9-8B9E-41407A36F894}"/>
              </a:ext>
            </a:extLst>
          </p:cNvPr>
          <p:cNvSpPr/>
          <p:nvPr/>
        </p:nvSpPr>
        <p:spPr>
          <a:xfrm>
            <a:off x="3600" y="12040"/>
            <a:ext cx="9140400" cy="400110"/>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MADHYA PRADESH </a:t>
            </a:r>
            <a:r>
              <a:rPr lang="en-US" sz="2000" b="1" dirty="0">
                <a:latin typeface="Arial" panose="020B0604020202020204" pitchFamily="34" charset="0"/>
                <a:ea typeface="Roboto" pitchFamily="2" charset="0"/>
                <a:cs typeface="Arial" panose="020B0604020202020204" pitchFamily="34" charset="0"/>
              </a:rPr>
              <a:t>MEDICAL &amp; INDUSTRIAL OXYGEN MARKET </a:t>
            </a:r>
            <a:endParaRPr lang="en-US" sz="2400" b="1" u="sng" dirty="0">
              <a:latin typeface="Arial" panose="020B0604020202020204" pitchFamily="34" charset="0"/>
              <a:ea typeface="Roboto" pitchFamily="2" charset="0"/>
              <a:cs typeface="Arial" panose="020B0604020202020204" pitchFamily="34" charset="0"/>
            </a:endParaRPr>
          </a:p>
        </p:txBody>
      </p:sp>
      <p:sp>
        <p:nvSpPr>
          <p:cNvPr id="23" name="Rectangle 22">
            <a:extLst>
              <a:ext uri="{FF2B5EF4-FFF2-40B4-BE49-F238E27FC236}">
                <a16:creationId xmlns:a16="http://schemas.microsoft.com/office/drawing/2014/main" id="{7A17C334-8C86-42C3-9CDF-FC463FB56994}"/>
              </a:ext>
            </a:extLst>
          </p:cNvPr>
          <p:cNvSpPr/>
          <p:nvPr/>
        </p:nvSpPr>
        <p:spPr>
          <a:xfrm>
            <a:off x="2731692" y="6016087"/>
            <a:ext cx="6260119" cy="338554"/>
          </a:xfrm>
          <a:prstGeom prst="rect">
            <a:avLst/>
          </a:prstGeom>
        </p:spPr>
        <p:txBody>
          <a:bodyPr wrap="square" anchor="ctr">
            <a:spAutoFit/>
          </a:bodyPr>
          <a:lstStyle/>
          <a:p>
            <a:r>
              <a:rPr lang="en-IN" sz="1600" b="1" dirty="0">
                <a:latin typeface="Arial" panose="020B0604020202020204" pitchFamily="34" charset="0"/>
                <a:cs typeface="Arial" panose="020B0604020202020204" pitchFamily="34" charset="0"/>
              </a:rPr>
              <a:t>Prepared for:</a:t>
            </a:r>
          </a:p>
        </p:txBody>
      </p:sp>
      <p:sp>
        <p:nvSpPr>
          <p:cNvPr id="14" name="Rectangle 13">
            <a:extLst>
              <a:ext uri="{FF2B5EF4-FFF2-40B4-BE49-F238E27FC236}">
                <a16:creationId xmlns:a16="http://schemas.microsoft.com/office/drawing/2014/main" id="{F472CA39-1E54-4EB9-889F-4CC9BE423EB2}"/>
              </a:ext>
            </a:extLst>
          </p:cNvPr>
          <p:cNvSpPr/>
          <p:nvPr/>
        </p:nvSpPr>
        <p:spPr>
          <a:xfrm>
            <a:off x="7195681" y="5804626"/>
            <a:ext cx="1767995" cy="338554"/>
          </a:xfrm>
          <a:prstGeom prst="rect">
            <a:avLst/>
          </a:prstGeom>
          <a:solidFill>
            <a:schemeClr val="accent3"/>
          </a:solidFill>
        </p:spPr>
        <p:txBody>
          <a:bodyPr wrap="square" anchor="ctr">
            <a:spAutoFit/>
          </a:bodyPr>
          <a:lstStyle/>
          <a:p>
            <a:r>
              <a:rPr lang="en-IN" sz="1600" dirty="0">
                <a:solidFill>
                  <a:schemeClr val="bg1"/>
                </a:solidFill>
                <a:latin typeface="Arial" panose="020B0604020202020204" pitchFamily="34" charset="0"/>
                <a:cs typeface="Arial" panose="020B0604020202020204" pitchFamily="34" charset="0"/>
              </a:rPr>
              <a:t>Feb,  2022</a:t>
            </a:r>
          </a:p>
        </p:txBody>
      </p:sp>
      <p:pic>
        <p:nvPicPr>
          <p:cNvPr id="5" name="Picture 4" descr="Text&#10;&#10;Description automatically generated">
            <a:extLst>
              <a:ext uri="{FF2B5EF4-FFF2-40B4-BE49-F238E27FC236}">
                <a16:creationId xmlns:a16="http://schemas.microsoft.com/office/drawing/2014/main" id="{AF9968EA-74A0-4C22-9366-CAA49219E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21" y="5711966"/>
            <a:ext cx="2028825" cy="523875"/>
          </a:xfrm>
          <a:prstGeom prst="rect">
            <a:avLst/>
          </a:prstGeom>
        </p:spPr>
      </p:pic>
      <p:pic>
        <p:nvPicPr>
          <p:cNvPr id="4" name="Picture 3" descr="Logo, company name&#10;&#10;Description automatically generated">
            <a:extLst>
              <a:ext uri="{FF2B5EF4-FFF2-40B4-BE49-F238E27FC236}">
                <a16:creationId xmlns:a16="http://schemas.microsoft.com/office/drawing/2014/main" id="{93ACE23E-800A-4FA2-8946-15B068FA4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916" y="5711966"/>
            <a:ext cx="1191277" cy="924992"/>
          </a:xfrm>
          <a:prstGeom prst="rect">
            <a:avLst/>
          </a:prstGeom>
        </p:spPr>
      </p:pic>
      <p:pic>
        <p:nvPicPr>
          <p:cNvPr id="13" name="Picture 4" descr="Image result for Medical GAs">
            <a:extLst>
              <a:ext uri="{FF2B5EF4-FFF2-40B4-BE49-F238E27FC236}">
                <a16:creationId xmlns:a16="http://schemas.microsoft.com/office/drawing/2014/main" id="{896B4ABB-6156-4835-88E7-E161E702C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16271"/>
            <a:ext cx="4731026" cy="48064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B4867B53-D235-44E8-BB57-67C46D571F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164" r="11940"/>
          <a:stretch/>
        </p:blipFill>
        <p:spPr bwMode="auto">
          <a:xfrm>
            <a:off x="4572001" y="714821"/>
            <a:ext cx="4572000" cy="480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435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AC2D6C6B-C899-4C89-AF6C-7C5298C97FFB}"/>
              </a:ext>
            </a:extLst>
          </p:cNvPr>
          <p:cNvSpPr txBox="1">
            <a:spLocks/>
          </p:cNvSpPr>
          <p:nvPr/>
        </p:nvSpPr>
        <p:spPr>
          <a:xfrm>
            <a:off x="179387" y="2134816"/>
            <a:ext cx="8785225" cy="258836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defTabSz="457200">
              <a:buNone/>
            </a:pPr>
            <a:r>
              <a:rPr lang="en-IN" b="1" spc="-5" dirty="0">
                <a:solidFill>
                  <a:schemeClr val="tx1"/>
                </a:solidFill>
                <a:latin typeface="Arial" panose="020B0604020202020204" pitchFamily="34" charset="0"/>
                <a:cs typeface="Arial" panose="020B0604020202020204" pitchFamily="34" charset="0"/>
              </a:rPr>
              <a:t>Phase 2: </a:t>
            </a:r>
            <a:r>
              <a:rPr lang="en-IN" spc="-5" dirty="0">
                <a:solidFill>
                  <a:schemeClr val="tx1"/>
                </a:solidFill>
                <a:latin typeface="Arial" panose="020B0604020202020204" pitchFamily="34" charset="0"/>
                <a:cs typeface="Arial" panose="020B0604020202020204" pitchFamily="34" charset="0"/>
              </a:rPr>
              <a:t>ChemAnalyst will execute primary surveys. In addition, exhaustive secondary research will be done using various credible sources such as company annual reports, white papers, investor presentations, financial reports, international trade associations, etc.</a:t>
            </a:r>
          </a:p>
          <a:p>
            <a:pPr marL="0" indent="0">
              <a:lnSpc>
                <a:spcPct val="150000"/>
              </a:lnSpc>
              <a:buNone/>
            </a:pPr>
            <a:r>
              <a:rPr lang="en-IN" b="1" spc="-5" dirty="0">
                <a:solidFill>
                  <a:schemeClr val="tx1"/>
                </a:solidFill>
                <a:latin typeface="Arial" panose="020B0604020202020204" pitchFamily="34" charset="0"/>
                <a:cs typeface="Arial" panose="020B0604020202020204" pitchFamily="34" charset="0"/>
              </a:rPr>
              <a:t>Phase 3: Chemanalyst</a:t>
            </a:r>
            <a:r>
              <a:rPr lang="en-IN" dirty="0">
                <a:solidFill>
                  <a:schemeClr val="tx1"/>
                </a:solidFill>
                <a:latin typeface="Arial" panose="020B0604020202020204" pitchFamily="34" charset="0"/>
                <a:cs typeface="Arial" panose="020B0604020202020204" pitchFamily="34" charset="0"/>
              </a:rPr>
              <a:t>  will perform periodical checks on data being collected through surveys with logic checks and analyze survey results in MS Excel/SPSS and data generated through its proprietary database.</a:t>
            </a:r>
          </a:p>
          <a:p>
            <a:pPr marL="0" indent="0">
              <a:lnSpc>
                <a:spcPct val="150000"/>
              </a:lnSpc>
              <a:buNone/>
            </a:pPr>
            <a:r>
              <a:rPr lang="en-US" dirty="0">
                <a:solidFill>
                  <a:schemeClr val="tx1"/>
                </a:solidFill>
                <a:latin typeface="Arial" panose="020B0604020202020204" pitchFamily="34" charset="0"/>
                <a:cs typeface="Arial" panose="020B0604020202020204" pitchFamily="34" charset="0"/>
              </a:rPr>
              <a:t>Chemanalyst will also use data triangulation technique to fill the gaps and to present the more meaning picture of the market. In order to forecast the </a:t>
            </a:r>
            <a:r>
              <a:rPr lang="de-DE" dirty="0">
                <a:solidFill>
                  <a:schemeClr val="tx1"/>
                </a:solidFill>
                <a:latin typeface="Arial" panose="020B0604020202020204" pitchFamily="34" charset="0"/>
                <a:cs typeface="Arial" panose="020B0604020202020204" pitchFamily="34" charset="0"/>
              </a:rPr>
              <a:t>Ride-Hailing</a:t>
            </a:r>
            <a:r>
              <a:rPr lang="en-IN" dirty="0">
                <a:solidFill>
                  <a:schemeClr val="tx1"/>
                </a:solidFill>
                <a:latin typeface="Arial" panose="020B0604020202020204" pitchFamily="34" charset="0"/>
                <a:cs typeface="Arial" panose="020B0604020202020204" pitchFamily="34" charset="0"/>
              </a:rPr>
              <a:t> market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ChemAnalyst</a:t>
            </a:r>
            <a:r>
              <a:rPr lang="en-US" dirty="0">
                <a:solidFill>
                  <a:schemeClr val="tx1"/>
                </a:solidFill>
                <a:latin typeface="Arial" panose="020B0604020202020204" pitchFamily="34" charset="0"/>
                <a:cs typeface="Arial" panose="020B0604020202020204" pitchFamily="34" charset="0"/>
              </a:rPr>
              <a:t>  will use various forecast techniques such as: Moving Average, Regression analysis, etc.</a:t>
            </a:r>
          </a:p>
          <a:p>
            <a:pPr marL="0" indent="0">
              <a:lnSpc>
                <a:spcPct val="150000"/>
              </a:lnSpc>
              <a:buNone/>
            </a:pPr>
            <a:r>
              <a:rPr lang="en-US" dirty="0" err="1">
                <a:solidFill>
                  <a:schemeClr val="tx1"/>
                </a:solidFill>
                <a:latin typeface="Arial" panose="020B0604020202020204" pitchFamily="34" charset="0"/>
                <a:cs typeface="Arial" panose="020B0604020202020204" pitchFamily="34" charset="0"/>
              </a:rPr>
              <a:t>ChemAnalyst</a:t>
            </a:r>
            <a:r>
              <a:rPr lang="en-US" dirty="0">
                <a:solidFill>
                  <a:schemeClr val="tx1"/>
                </a:solidFill>
                <a:latin typeface="Arial" panose="020B0604020202020204" pitchFamily="34" charset="0"/>
                <a:cs typeface="Arial" panose="020B0604020202020204" pitchFamily="34" charset="0"/>
              </a:rPr>
              <a:t> will also use its own forecast tool, which is based on the growth of various allied industries. Chemanalyst will also use impact analysis during short, medium and long term to estimate the demand and to reach to an accurate market numbers </a:t>
            </a:r>
          </a:p>
          <a:p>
            <a:pPr marL="0" indent="0" defTabSz="457200">
              <a:buNone/>
            </a:pPr>
            <a:r>
              <a:rPr lang="en-US" b="1" spc="-5" dirty="0">
                <a:solidFill>
                  <a:schemeClr val="tx1"/>
                </a:solidFill>
                <a:latin typeface="Arial" panose="020B0604020202020204" pitchFamily="34" charset="0"/>
                <a:cs typeface="Arial" panose="020B0604020202020204" pitchFamily="34" charset="0"/>
              </a:rPr>
              <a:t>Phase 4:  </a:t>
            </a:r>
            <a:r>
              <a:rPr lang="en-US" spc="-5" dirty="0">
                <a:solidFill>
                  <a:schemeClr val="tx1"/>
                </a:solidFill>
                <a:latin typeface="Arial" panose="020B0604020202020204" pitchFamily="34" charset="0"/>
                <a:cs typeface="Arial" panose="020B0604020202020204" pitchFamily="34" charset="0"/>
              </a:rPr>
              <a:t>ChemAnalyst </a:t>
            </a:r>
            <a:r>
              <a:rPr lang="en-US" dirty="0">
                <a:solidFill>
                  <a:schemeClr val="tx1"/>
                </a:solidFill>
                <a:latin typeface="Arial" panose="020B0604020202020204" pitchFamily="34" charset="0"/>
                <a:cs typeface="Arial" panose="020B0604020202020204" pitchFamily="34" charset="0"/>
              </a:rPr>
              <a:t> will deliver the final comprehensive project report in detailed PowerPoint Presentation format along with the support documents</a:t>
            </a:r>
          </a:p>
          <a:p>
            <a:pPr marL="171450" indent="-171450" algn="just">
              <a:lnSpc>
                <a:spcPct val="150000"/>
              </a:lnSpc>
              <a:buFont typeface="Arial" panose="020B0604020202020204" pitchFamily="34" charset="0"/>
              <a:buChar char="•"/>
            </a:pPr>
            <a:r>
              <a:rPr lang="en-US" sz="1000" dirty="0">
                <a:latin typeface="Arial" panose="020B0604020202020204" pitchFamily="34" charset="0"/>
                <a:ea typeface="Verdana" panose="020B0604030504040204" pitchFamily="34" charset="0"/>
                <a:cs typeface="Arial" panose="020B0604020202020204" pitchFamily="34" charset="0"/>
              </a:rPr>
              <a:t>Investment information will be sourced from published literature and will be adjusted it for the timeline and the location factors. An assessment will be made for the likely import component based on the materials of construction and type of equipment. </a:t>
            </a:r>
          </a:p>
          <a:p>
            <a:pPr marL="0" indent="0" defTabSz="457200">
              <a:buNone/>
            </a:pPr>
            <a:endParaRPr lang="en-IN" spc="-5" dirty="0">
              <a:solidFill>
                <a:schemeClr val="tx1"/>
              </a:solidFill>
              <a:latin typeface="Arial" panose="020B0604020202020204" pitchFamily="34" charset="0"/>
              <a:cs typeface="Arial" panose="020B0604020202020204" pitchFamily="34" charset="0"/>
            </a:endParaRPr>
          </a:p>
        </p:txBody>
      </p:sp>
      <p:graphicFrame>
        <p:nvGraphicFramePr>
          <p:cNvPr id="13" name="Chart 12">
            <a:extLst>
              <a:ext uri="{FF2B5EF4-FFF2-40B4-BE49-F238E27FC236}">
                <a16:creationId xmlns:a16="http://schemas.microsoft.com/office/drawing/2014/main" id="{4D96AE7C-F1CE-4835-8149-27100CE6A3FC}"/>
              </a:ext>
            </a:extLst>
          </p:cNvPr>
          <p:cNvGraphicFramePr/>
          <p:nvPr/>
        </p:nvGraphicFramePr>
        <p:xfrm>
          <a:off x="1108491" y="640708"/>
          <a:ext cx="2966040" cy="17906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07D8A442-E478-4A66-B0FE-A7C5DC82876E}"/>
              </a:ext>
            </a:extLst>
          </p:cNvPr>
          <p:cNvGraphicFramePr/>
          <p:nvPr/>
        </p:nvGraphicFramePr>
        <p:xfrm>
          <a:off x="5069471" y="578031"/>
          <a:ext cx="2795044" cy="1790696"/>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C1222BF3-C2CA-49F9-9665-6035BFC3367B}"/>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Research Methodology</a:t>
            </a:r>
          </a:p>
        </p:txBody>
      </p:sp>
    </p:spTree>
    <p:extLst>
      <p:ext uri="{BB962C8B-B14F-4D97-AF65-F5344CB8AC3E}">
        <p14:creationId xmlns:p14="http://schemas.microsoft.com/office/powerpoint/2010/main" val="2461971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6AD83E27-A021-4F6E-A648-0B7C3B0C686F}"/>
              </a:ext>
            </a:extLst>
          </p:cNvPr>
          <p:cNvSpPr txBox="1">
            <a:spLocks/>
          </p:cNvSpPr>
          <p:nvPr/>
        </p:nvSpPr>
        <p:spPr>
          <a:xfrm>
            <a:off x="87954" y="662948"/>
            <a:ext cx="8679580" cy="1333959"/>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i="0" u="none" strike="noStrike" kern="1200" cap="none" spc="0" normalizeH="0" baseline="0" noProof="0" dirty="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rPr>
              <a:t>ChemAnalyst will use its own forecast tool, which is based on the growth of various allied industries </a:t>
            </a:r>
            <a:r>
              <a:rPr lang="en-IN" dirty="0">
                <a:solidFill>
                  <a:schemeClr val="tx1"/>
                </a:solidFill>
                <a:latin typeface="Arial" panose="020B0604020202020204" pitchFamily="34" charset="0"/>
                <a:ea typeface="Open Sans" panose="020B0606030504020204" pitchFamily="34" charset="0"/>
                <a:cs typeface="Arial" panose="020B0604020202020204" pitchFamily="34" charset="0"/>
              </a:rPr>
              <a:t>located in radius of 200 KM from Bina, Madhya Pradesh refinery</a:t>
            </a:r>
            <a:r>
              <a:rPr kumimoji="0" lang="en-IN" sz="1000" i="0" u="none" strike="noStrike" kern="1200" cap="none" spc="0" normalizeH="0" baseline="0" noProof="0" dirty="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rPr>
              <a:t>. ChemAnalyst will also use the impact analysis during short, medium- and long-term period to estimate the demand and to reach accurate market numbers. </a:t>
            </a:r>
          </a:p>
        </p:txBody>
      </p:sp>
      <p:sp>
        <p:nvSpPr>
          <p:cNvPr id="2" name="Rectangle 1">
            <a:extLst>
              <a:ext uri="{FF2B5EF4-FFF2-40B4-BE49-F238E27FC236}">
                <a16:creationId xmlns:a16="http://schemas.microsoft.com/office/drawing/2014/main" id="{9B11A8CF-5DD7-4A8B-A829-55B83B107CD3}"/>
              </a:ext>
            </a:extLst>
          </p:cNvPr>
          <p:cNvSpPr/>
          <p:nvPr/>
        </p:nvSpPr>
        <p:spPr>
          <a:xfrm>
            <a:off x="0" y="1467079"/>
            <a:ext cx="9144000" cy="481868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205CC624-CFB9-48F8-A6A5-B0C18E41CF06}"/>
              </a:ext>
            </a:extLst>
          </p:cNvPr>
          <p:cNvGraphicFramePr>
            <a:graphicFrameLocks noGrp="1"/>
          </p:cNvGraphicFramePr>
          <p:nvPr/>
        </p:nvGraphicFramePr>
        <p:xfrm>
          <a:off x="376466" y="1723388"/>
          <a:ext cx="8280209" cy="4298316"/>
        </p:xfrm>
        <a:graphic>
          <a:graphicData uri="http://schemas.openxmlformats.org/drawingml/2006/table">
            <a:tbl>
              <a:tblPr firstRow="1" bandRow="1"/>
              <a:tblGrid>
                <a:gridCol w="4111902">
                  <a:extLst>
                    <a:ext uri="{9D8B030D-6E8A-4147-A177-3AD203B41FA5}">
                      <a16:colId xmlns:a16="http://schemas.microsoft.com/office/drawing/2014/main" val="2767272257"/>
                    </a:ext>
                  </a:extLst>
                </a:gridCol>
                <a:gridCol w="4168307">
                  <a:extLst>
                    <a:ext uri="{9D8B030D-6E8A-4147-A177-3AD203B41FA5}">
                      <a16:colId xmlns:a16="http://schemas.microsoft.com/office/drawing/2014/main" val="349298002"/>
                    </a:ext>
                  </a:extLst>
                </a:gridCol>
              </a:tblGrid>
              <a:tr h="312727">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en-IN" sz="1000" b="1" kern="1200" dirty="0">
                          <a:solidFill>
                            <a:schemeClr val="bg1"/>
                          </a:solidFill>
                          <a:latin typeface="Arial" panose="020B0604020202020204" pitchFamily="34" charset="0"/>
                          <a:ea typeface="Open Sans" panose="020B0606030504020204" pitchFamily="34" charset="0"/>
                          <a:cs typeface="Arial" panose="020B0604020202020204" pitchFamily="34" charset="0"/>
                        </a:rPr>
                        <a:t>             Partial List of Companies to be Interviewed </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000" b="1"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Key Secondary Sources</a:t>
                      </a:r>
                      <a:endParaRPr lang="en-IN" sz="1000" b="1" kern="1200" noProof="0" dirty="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0844330"/>
                  </a:ext>
                </a:extLst>
              </a:tr>
              <a:tr h="345622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Linde India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Inox Air Products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Goyal MG Gases Private Ltd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Malwa</a:t>
                      </a: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Oxygen &amp; Industrial Gases Private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Steel Authority of India Limited</a:t>
                      </a:r>
                      <a:endPar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Sarthak Metals Marketing </a:t>
                      </a: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Pvt.</a:t>
                      </a: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Ltd.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Air Liquide S.A.</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Bharat Heavy Electricals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Jindal Steel &amp; Power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Chambal Fertilizers &amp; Chemicals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AIIMS, Bhopal</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Bhopal Heart &amp; General Hospital Ltd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Ellenbarrie</a:t>
                      </a: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Industrial Gases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Bhuruka</a:t>
                      </a: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Gases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Uttam</a:t>
                      </a:r>
                      <a:r>
                        <a:rPr lang="en-US"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Air Products Private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Techno Udyog</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18288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World Bank</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ChemAnalyst Research Proprietary Database &amp; Knowledge Repository</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Company Annual Reports </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Industry</a:t>
                      </a:r>
                      <a:r>
                        <a:rPr lang="en-IN" sz="1000" b="0" kern="1200" baseline="0" noProof="0" dirty="0">
                          <a:solidFill>
                            <a:schemeClr val="bg1"/>
                          </a:solidFill>
                          <a:latin typeface="Arial" panose="020B0604020202020204" pitchFamily="34" charset="0"/>
                          <a:ea typeface="Open Sans" panose="020B0606030504020204" pitchFamily="34" charset="0"/>
                          <a:cs typeface="Arial" panose="020B0604020202020204" pitchFamily="34" charset="0"/>
                        </a:rPr>
                        <a:t> Magazines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Industry Reports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News Dailies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Credible Paid Databases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BP Statistics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OPEC Bulletin</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OECD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WHO</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Ministry of Health and Family Welfare, Government of India</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Un </a:t>
                      </a: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Comtrade</a:t>
                      </a:r>
                      <a:endPar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Director General of Foreign Trade</a:t>
                      </a:r>
                    </a:p>
                  </a:txBody>
                  <a:tcP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538018"/>
                  </a:ext>
                </a:extLst>
              </a:tr>
            </a:tbl>
          </a:graphicData>
        </a:graphic>
      </p:graphicFrame>
      <p:sp>
        <p:nvSpPr>
          <p:cNvPr id="5" name="Rectangle 4">
            <a:extLst>
              <a:ext uri="{FF2B5EF4-FFF2-40B4-BE49-F238E27FC236}">
                <a16:creationId xmlns:a16="http://schemas.microsoft.com/office/drawing/2014/main" id="{2018708A-5B24-4949-9F25-FFD143FDFA87}"/>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Research Methodology</a:t>
            </a:r>
          </a:p>
        </p:txBody>
      </p:sp>
    </p:spTree>
    <p:extLst>
      <p:ext uri="{BB962C8B-B14F-4D97-AF65-F5344CB8AC3E}">
        <p14:creationId xmlns:p14="http://schemas.microsoft.com/office/powerpoint/2010/main" val="96732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Oxygen Market Outlook </a:t>
            </a:r>
          </a:p>
        </p:txBody>
      </p:sp>
      <p:sp>
        <p:nvSpPr>
          <p:cNvPr id="6" name="TextBox 13">
            <a:extLst>
              <a:ext uri="{FF2B5EF4-FFF2-40B4-BE49-F238E27FC236}">
                <a16:creationId xmlns:a16="http://schemas.microsoft.com/office/drawing/2014/main" id="{18513B9F-6CF3-4ABA-9C05-F96A811AA515}"/>
              </a:ext>
            </a:extLst>
          </p:cNvPr>
          <p:cNvSpPr txBox="1"/>
          <p:nvPr/>
        </p:nvSpPr>
        <p:spPr>
          <a:xfrm>
            <a:off x="195084" y="820368"/>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Oxygen Demand, By Volume,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(Million Cubic Meter)</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a:extLst>
              <a:ext uri="{FF2B5EF4-FFF2-40B4-BE49-F238E27FC236}">
                <a16:creationId xmlns:a16="http://schemas.microsoft.com/office/drawing/2014/main" id="{52610D51-911D-4991-B721-4FD1AD12DA55}"/>
              </a:ext>
            </a:extLst>
          </p:cNvPr>
          <p:cNvGraphicFramePr>
            <a:graphicFrameLocks noGrp="1"/>
          </p:cNvGraphicFramePr>
          <p:nvPr>
            <p:extLst>
              <p:ext uri="{D42A27DB-BD31-4B8C-83A1-F6EECF244321}">
                <p14:modId xmlns:p14="http://schemas.microsoft.com/office/powerpoint/2010/main" val="3089009525"/>
              </p:ext>
            </p:extLst>
          </p:nvPr>
        </p:nvGraphicFramePr>
        <p:xfrm>
          <a:off x="166056" y="4049488"/>
          <a:ext cx="8760223" cy="1878303"/>
        </p:xfrm>
        <a:graphic>
          <a:graphicData uri="http://schemas.openxmlformats.org/drawingml/2006/table">
            <a:tbl>
              <a:tblPr>
                <a:tableStyleId>{616DA210-FB5B-4158-B5E0-FEB733F419BA}</a:tableStyleId>
              </a:tblPr>
              <a:tblGrid>
                <a:gridCol w="1295313">
                  <a:extLst>
                    <a:ext uri="{9D8B030D-6E8A-4147-A177-3AD203B41FA5}">
                      <a16:colId xmlns:a16="http://schemas.microsoft.com/office/drawing/2014/main" val="557315921"/>
                    </a:ext>
                  </a:extLst>
                </a:gridCol>
                <a:gridCol w="392890">
                  <a:extLst>
                    <a:ext uri="{9D8B030D-6E8A-4147-A177-3AD203B41FA5}">
                      <a16:colId xmlns:a16="http://schemas.microsoft.com/office/drawing/2014/main" val="2484721766"/>
                    </a:ext>
                  </a:extLst>
                </a:gridCol>
                <a:gridCol w="392890">
                  <a:extLst>
                    <a:ext uri="{9D8B030D-6E8A-4147-A177-3AD203B41FA5}">
                      <a16:colId xmlns:a16="http://schemas.microsoft.com/office/drawing/2014/main" val="3977744914"/>
                    </a:ext>
                  </a:extLst>
                </a:gridCol>
                <a:gridCol w="392890">
                  <a:extLst>
                    <a:ext uri="{9D8B030D-6E8A-4147-A177-3AD203B41FA5}">
                      <a16:colId xmlns:a16="http://schemas.microsoft.com/office/drawing/2014/main" val="2252866381"/>
                    </a:ext>
                  </a:extLst>
                </a:gridCol>
                <a:gridCol w="392890">
                  <a:extLst>
                    <a:ext uri="{9D8B030D-6E8A-4147-A177-3AD203B41FA5}">
                      <a16:colId xmlns:a16="http://schemas.microsoft.com/office/drawing/2014/main" val="1372617211"/>
                    </a:ext>
                  </a:extLst>
                </a:gridCol>
                <a:gridCol w="392890">
                  <a:extLst>
                    <a:ext uri="{9D8B030D-6E8A-4147-A177-3AD203B41FA5}">
                      <a16:colId xmlns:a16="http://schemas.microsoft.com/office/drawing/2014/main" val="1514165006"/>
                    </a:ext>
                  </a:extLst>
                </a:gridCol>
                <a:gridCol w="392890">
                  <a:extLst>
                    <a:ext uri="{9D8B030D-6E8A-4147-A177-3AD203B41FA5}">
                      <a16:colId xmlns:a16="http://schemas.microsoft.com/office/drawing/2014/main" val="1132315128"/>
                    </a:ext>
                  </a:extLst>
                </a:gridCol>
                <a:gridCol w="392890">
                  <a:extLst>
                    <a:ext uri="{9D8B030D-6E8A-4147-A177-3AD203B41FA5}">
                      <a16:colId xmlns:a16="http://schemas.microsoft.com/office/drawing/2014/main" val="520069901"/>
                    </a:ext>
                  </a:extLst>
                </a:gridCol>
                <a:gridCol w="392890">
                  <a:extLst>
                    <a:ext uri="{9D8B030D-6E8A-4147-A177-3AD203B41FA5}">
                      <a16:colId xmlns:a16="http://schemas.microsoft.com/office/drawing/2014/main" val="1985309054"/>
                    </a:ext>
                  </a:extLst>
                </a:gridCol>
                <a:gridCol w="392890">
                  <a:extLst>
                    <a:ext uri="{9D8B030D-6E8A-4147-A177-3AD203B41FA5}">
                      <a16:colId xmlns:a16="http://schemas.microsoft.com/office/drawing/2014/main" val="732151571"/>
                    </a:ext>
                  </a:extLst>
                </a:gridCol>
                <a:gridCol w="392890">
                  <a:extLst>
                    <a:ext uri="{9D8B030D-6E8A-4147-A177-3AD203B41FA5}">
                      <a16:colId xmlns:a16="http://schemas.microsoft.com/office/drawing/2014/main" val="172389872"/>
                    </a:ext>
                  </a:extLst>
                </a:gridCol>
                <a:gridCol w="392890">
                  <a:extLst>
                    <a:ext uri="{9D8B030D-6E8A-4147-A177-3AD203B41FA5}">
                      <a16:colId xmlns:a16="http://schemas.microsoft.com/office/drawing/2014/main" val="4271186305"/>
                    </a:ext>
                  </a:extLst>
                </a:gridCol>
                <a:gridCol w="392890">
                  <a:extLst>
                    <a:ext uri="{9D8B030D-6E8A-4147-A177-3AD203B41FA5}">
                      <a16:colId xmlns:a16="http://schemas.microsoft.com/office/drawing/2014/main" val="3914628600"/>
                    </a:ext>
                  </a:extLst>
                </a:gridCol>
                <a:gridCol w="392890">
                  <a:extLst>
                    <a:ext uri="{9D8B030D-6E8A-4147-A177-3AD203B41FA5}">
                      <a16:colId xmlns:a16="http://schemas.microsoft.com/office/drawing/2014/main" val="622622979"/>
                    </a:ext>
                  </a:extLst>
                </a:gridCol>
                <a:gridCol w="392890">
                  <a:extLst>
                    <a:ext uri="{9D8B030D-6E8A-4147-A177-3AD203B41FA5}">
                      <a16:colId xmlns:a16="http://schemas.microsoft.com/office/drawing/2014/main" val="2611157695"/>
                    </a:ext>
                  </a:extLst>
                </a:gridCol>
                <a:gridCol w="392890">
                  <a:extLst>
                    <a:ext uri="{9D8B030D-6E8A-4147-A177-3AD203B41FA5}">
                      <a16:colId xmlns:a16="http://schemas.microsoft.com/office/drawing/2014/main" val="1861445953"/>
                    </a:ext>
                  </a:extLst>
                </a:gridCol>
                <a:gridCol w="392890">
                  <a:extLst>
                    <a:ext uri="{9D8B030D-6E8A-4147-A177-3AD203B41FA5}">
                      <a16:colId xmlns:a16="http://schemas.microsoft.com/office/drawing/2014/main" val="3866112127"/>
                    </a:ext>
                  </a:extLst>
                </a:gridCol>
                <a:gridCol w="392890">
                  <a:extLst>
                    <a:ext uri="{9D8B030D-6E8A-4147-A177-3AD203B41FA5}">
                      <a16:colId xmlns:a16="http://schemas.microsoft.com/office/drawing/2014/main" val="1911953362"/>
                    </a:ext>
                  </a:extLst>
                </a:gridCol>
                <a:gridCol w="392890">
                  <a:extLst>
                    <a:ext uri="{9D8B030D-6E8A-4147-A177-3AD203B41FA5}">
                      <a16:colId xmlns:a16="http://schemas.microsoft.com/office/drawing/2014/main" val="4159813901"/>
                    </a:ext>
                  </a:extLst>
                </a:gridCol>
                <a:gridCol w="392890">
                  <a:extLst>
                    <a:ext uri="{9D8B030D-6E8A-4147-A177-3AD203B41FA5}">
                      <a16:colId xmlns:a16="http://schemas.microsoft.com/office/drawing/2014/main" val="133766673"/>
                    </a:ext>
                  </a:extLst>
                </a:gridCol>
              </a:tblGrid>
              <a:tr h="626101">
                <a:tc>
                  <a:txBody>
                    <a:bodyPr/>
                    <a:lstStyle/>
                    <a:p>
                      <a:pPr algn="l" fontAlgn="b"/>
                      <a:r>
                        <a:rPr lang="en-US" sz="800" b="1" i="0" u="none" strike="noStrike" dirty="0">
                          <a:solidFill>
                            <a:schemeClr val="tx1"/>
                          </a:solidFill>
                          <a:effectLst/>
                          <a:latin typeface="Verdana" panose="020B0604030504040204" pitchFamily="34" charset="0"/>
                          <a:ea typeface="Verdana" panose="020B0604030504040204" pitchFamily="34" charset="0"/>
                        </a:rPr>
                        <a:t>By Type</a:t>
                      </a:r>
                      <a:endParaRPr lang="en-IN" sz="800" b="1" i="0" u="none" strike="noStrike" dirty="0">
                        <a:solidFill>
                          <a:schemeClr val="tx1"/>
                        </a:solidFill>
                        <a:effectLst/>
                        <a:latin typeface="Verdana" panose="020B0604030504040204" pitchFamily="34" charset="0"/>
                        <a:ea typeface="Verdana" panose="020B0604030504040204" pitchFamily="34" charset="0"/>
                      </a:endParaRPr>
                    </a:p>
                  </a:txBody>
                  <a:tcPr marL="5528" marR="5528" marT="5528"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2019</a:t>
                      </a:r>
                    </a:p>
                  </a:txBody>
                  <a:tcPr marL="9525" marR="9525" marT="9525" marB="0" anchor="ctr">
                    <a:solidFill>
                      <a:schemeClr val="bg2">
                        <a:lumMod val="90000"/>
                      </a:schemeClr>
                    </a:solidFill>
                  </a:tcPr>
                </a:tc>
                <a:tc>
                  <a:txBody>
                    <a:bodyPr/>
                    <a:lstStyle/>
                    <a:p>
                      <a:pPr algn="ctr" fontAlgn="b"/>
                      <a:r>
                        <a:rPr lang="en-IN" sz="800" b="1" i="0" u="none" strike="noStrike">
                          <a:solidFill>
                            <a:schemeClr val="tx1"/>
                          </a:solidFill>
                          <a:effectLst/>
                          <a:latin typeface="Verdana" panose="020B0604030504040204" pitchFamily="34" charset="0"/>
                          <a:ea typeface="Verdana" panose="020B0604030504040204" pitchFamily="34" charset="0"/>
                        </a:rPr>
                        <a:t>2020</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2021</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2022E</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2023F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2024F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2025F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2026F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2027F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2028F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2029F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2030F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2031F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2032F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2033F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2034F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2035F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2036F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2037F</a:t>
                      </a:r>
                    </a:p>
                  </a:txBody>
                  <a:tcPr marL="9525" marR="9525" marT="9525" marB="0" anchor="ctr">
                    <a:solidFill>
                      <a:schemeClr val="bg2">
                        <a:lumMod val="90000"/>
                      </a:schemeClr>
                    </a:solidFill>
                  </a:tcPr>
                </a:tc>
                <a:extLst>
                  <a:ext uri="{0D108BD9-81ED-4DB2-BD59-A6C34878D82A}">
                    <a16:rowId xmlns:a16="http://schemas.microsoft.com/office/drawing/2014/main" val="1501576802"/>
                  </a:ext>
                </a:extLst>
              </a:tr>
              <a:tr h="626101">
                <a:tc>
                  <a:txBody>
                    <a:bodyPr/>
                    <a:lstStyle/>
                    <a:p>
                      <a:pPr algn="l" fontAlgn="b"/>
                      <a:r>
                        <a:rPr lang="en-IN" sz="700" u="none" strike="noStrike" dirty="0">
                          <a:effectLst/>
                          <a:latin typeface="Verdana" panose="020B0604030504040204" pitchFamily="34" charset="0"/>
                          <a:ea typeface="Verdana" panose="020B0604030504040204" pitchFamily="34" charset="0"/>
                        </a:rPr>
                        <a:t>Industrial Oxygen </a:t>
                      </a:r>
                      <a:endParaRPr lang="en-IN" sz="700" b="1"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168.48</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187.62</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182.44</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25.08</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70.94</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157.73</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226.32</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309.63</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355.85</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442.18</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490.20</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524.75</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568.62</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599.28</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624.12</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651.43</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678.94</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706.47</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734.42</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extLst>
                  <a:ext uri="{0D108BD9-81ED-4DB2-BD59-A6C34878D82A}">
                    <a16:rowId xmlns:a16="http://schemas.microsoft.com/office/drawing/2014/main" val="1850849479"/>
                  </a:ext>
                </a:extLst>
              </a:tr>
              <a:tr h="626101">
                <a:tc>
                  <a:txBody>
                    <a:bodyPr/>
                    <a:lstStyle/>
                    <a:p>
                      <a:pPr algn="l" fontAlgn="b"/>
                      <a:r>
                        <a:rPr lang="en-IN" sz="700" u="none" strike="noStrike">
                          <a:effectLst/>
                          <a:latin typeface="Verdana" panose="020B0604030504040204" pitchFamily="34" charset="0"/>
                          <a:ea typeface="Verdana" panose="020B0604030504040204" pitchFamily="34" charset="0"/>
                        </a:rPr>
                        <a:t>Medical Oxygen </a:t>
                      </a:r>
                      <a:endParaRPr lang="en-IN" sz="700" b="1"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49.08</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60.91</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145.99</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538.48</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493.41</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414.80</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360.76</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293.12</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266.37</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202.87</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a:effectLst/>
                          <a:latin typeface="Verdana" panose="020B0604030504040204" pitchFamily="34" charset="0"/>
                          <a:ea typeface="Verdana" panose="020B0604030504040204" pitchFamily="34" charset="0"/>
                        </a:rPr>
                        <a:t>184.26</a:t>
                      </a:r>
                      <a:endParaRPr lang="en-IN" sz="700" b="0" i="0" u="none" strike="noStrike">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178.86</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164.61</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164.23</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170.23</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173.58</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176.69</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180.39</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tc>
                  <a:txBody>
                    <a:bodyPr/>
                    <a:lstStyle/>
                    <a:p>
                      <a:pPr algn="ctr" fontAlgn="b"/>
                      <a:r>
                        <a:rPr lang="en-IN" sz="700" u="none" strike="noStrike" dirty="0">
                          <a:effectLst/>
                          <a:latin typeface="Verdana" panose="020B0604030504040204" pitchFamily="34" charset="0"/>
                          <a:ea typeface="Verdana" panose="020B0604030504040204" pitchFamily="34" charset="0"/>
                        </a:rPr>
                        <a:t>183.83</a:t>
                      </a:r>
                      <a:endParaRPr lang="en-IN" sz="700" b="0" i="0" u="none" strike="noStrike" dirty="0">
                        <a:solidFill>
                          <a:srgbClr val="000000"/>
                        </a:solidFill>
                        <a:effectLst/>
                        <a:latin typeface="Verdana" panose="020B0604030504040204" pitchFamily="34" charset="0"/>
                        <a:ea typeface="Verdana" panose="020B0604030504040204" pitchFamily="34" charset="0"/>
                      </a:endParaRPr>
                    </a:p>
                  </a:txBody>
                  <a:tcPr marL="5528" marR="5528" marT="5528" marB="0" anchor="ctr"/>
                </a:tc>
                <a:extLst>
                  <a:ext uri="{0D108BD9-81ED-4DB2-BD59-A6C34878D82A}">
                    <a16:rowId xmlns:a16="http://schemas.microsoft.com/office/drawing/2014/main" val="4221574560"/>
                  </a:ext>
                </a:extLst>
              </a:tr>
            </a:tbl>
          </a:graphicData>
        </a:graphic>
      </p:graphicFrame>
      <p:sp>
        <p:nvSpPr>
          <p:cNvPr id="21" name="TextBox 13">
            <a:extLst>
              <a:ext uri="{FF2B5EF4-FFF2-40B4-BE49-F238E27FC236}">
                <a16:creationId xmlns:a16="http://schemas.microsoft.com/office/drawing/2014/main" id="{D3BA61B6-4B77-4102-9C80-F42975F73005}"/>
              </a:ext>
            </a:extLst>
          </p:cNvPr>
          <p:cNvSpPr txBox="1"/>
          <p:nvPr/>
        </p:nvSpPr>
        <p:spPr>
          <a:xfrm>
            <a:off x="195084" y="3554397"/>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Oxygen Demand, By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Type,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By Volume,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(Million Cubic Meter) </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F9745566-2991-4B6C-A36C-D328241E9819}"/>
              </a:ext>
            </a:extLst>
          </p:cNvPr>
          <p:cNvSpPr txBox="1"/>
          <p:nvPr/>
        </p:nvSpPr>
        <p:spPr>
          <a:xfrm>
            <a:off x="4277512" y="5971335"/>
            <a:ext cx="4982600"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2021 – April 2020-March 2021</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3" name="Chart 22">
            <a:extLst>
              <a:ext uri="{FF2B5EF4-FFF2-40B4-BE49-F238E27FC236}">
                <a16:creationId xmlns:a16="http://schemas.microsoft.com/office/drawing/2014/main" id="{BFD5C306-65CD-4195-908A-1600E8EAA6BC}"/>
              </a:ext>
            </a:extLst>
          </p:cNvPr>
          <p:cNvGraphicFramePr/>
          <p:nvPr>
            <p:extLst>
              <p:ext uri="{D42A27DB-BD31-4B8C-83A1-F6EECF244321}">
                <p14:modId xmlns:p14="http://schemas.microsoft.com/office/powerpoint/2010/main" val="2500667806"/>
              </p:ext>
            </p:extLst>
          </p:nvPr>
        </p:nvGraphicFramePr>
        <p:xfrm>
          <a:off x="208416" y="1170002"/>
          <a:ext cx="8576571" cy="22843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18589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Oxygen Market Outlook </a:t>
            </a:r>
          </a:p>
        </p:txBody>
      </p:sp>
      <p:sp>
        <p:nvSpPr>
          <p:cNvPr id="8" name="TextBox 13">
            <a:extLst>
              <a:ext uri="{FF2B5EF4-FFF2-40B4-BE49-F238E27FC236}">
                <a16:creationId xmlns:a16="http://schemas.microsoft.com/office/drawing/2014/main" id="{555B3529-017A-4FE2-A835-5F879D703CE7}"/>
              </a:ext>
            </a:extLst>
          </p:cNvPr>
          <p:cNvSpPr txBox="1"/>
          <p:nvPr/>
        </p:nvSpPr>
        <p:spPr>
          <a:xfrm>
            <a:off x="114391" y="710619"/>
            <a:ext cx="8811888"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Oxygen Demand, By Type, By Volume,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507838D5-EB90-4F24-AFFC-0F809AA05D12}"/>
              </a:ext>
            </a:extLst>
          </p:cNvPr>
          <p:cNvSpPr txBox="1"/>
          <p:nvPr/>
        </p:nvSpPr>
        <p:spPr>
          <a:xfrm>
            <a:off x="4161400" y="4526324"/>
            <a:ext cx="4982600"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2021 – April 2020-March 2021</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0" name="Chart 9">
            <a:extLst>
              <a:ext uri="{FF2B5EF4-FFF2-40B4-BE49-F238E27FC236}">
                <a16:creationId xmlns:a16="http://schemas.microsoft.com/office/drawing/2014/main" id="{63EAACA2-C040-465D-8459-25D963C0AB53}"/>
              </a:ext>
            </a:extLst>
          </p:cNvPr>
          <p:cNvGraphicFramePr/>
          <p:nvPr>
            <p:extLst>
              <p:ext uri="{D42A27DB-BD31-4B8C-83A1-F6EECF244321}">
                <p14:modId xmlns:p14="http://schemas.microsoft.com/office/powerpoint/2010/main" val="3643903843"/>
              </p:ext>
            </p:extLst>
          </p:nvPr>
        </p:nvGraphicFramePr>
        <p:xfrm>
          <a:off x="0" y="1132777"/>
          <a:ext cx="9144000" cy="3625772"/>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B74BE225-A87E-449F-B31F-B2D4B34E0568}"/>
              </a:ext>
            </a:extLst>
          </p:cNvPr>
          <p:cNvSpPr/>
          <p:nvPr/>
        </p:nvSpPr>
        <p:spPr>
          <a:xfrm>
            <a:off x="186961" y="4888639"/>
            <a:ext cx="8739318" cy="1592040"/>
          </a:xfrm>
          <a:prstGeom prst="rect">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nSpc>
                <a:spcPct val="150000"/>
              </a:lnSpc>
              <a:buFont typeface="Wingdings" panose="05000000000000000000" pitchFamily="2" charset="2"/>
              <a:buChar char="Ø"/>
            </a:pPr>
            <a:r>
              <a:rPr lang="en-US" sz="1100" dirty="0">
                <a:solidFill>
                  <a:schemeClr val="tx1"/>
                </a:solidFill>
                <a:latin typeface="Verdana" panose="020B0604030504040204" pitchFamily="34" charset="0"/>
                <a:ea typeface="Verdana" panose="020B0604030504040204" pitchFamily="34" charset="0"/>
              </a:rPr>
              <a:t>With the rise of Covid-19 patients in the Madhya Pradesh, oxygen demand increased every day leading to a huge demand supply gap.</a:t>
            </a:r>
          </a:p>
          <a:p>
            <a:pPr marL="285750" indent="-285750">
              <a:lnSpc>
                <a:spcPct val="150000"/>
              </a:lnSpc>
              <a:buFont typeface="Wingdings" panose="05000000000000000000" pitchFamily="2" charset="2"/>
              <a:buChar char="Ø"/>
            </a:pPr>
            <a:r>
              <a:rPr lang="en-US" sz="1100" dirty="0">
                <a:solidFill>
                  <a:schemeClr val="tx1"/>
                </a:solidFill>
                <a:latin typeface="Verdana" panose="020B0604030504040204" pitchFamily="34" charset="0"/>
                <a:ea typeface="Verdana" panose="020B0604030504040204" pitchFamily="34" charset="0"/>
              </a:rPr>
              <a:t>Due to the huge rise in the demand of medical oxygen, Government of Madhya Pradesh regulated the supply of oxygen with converting whole of industrial oxygen to medical oxygen.</a:t>
            </a:r>
          </a:p>
          <a:p>
            <a:pPr marL="285750" indent="-285750">
              <a:lnSpc>
                <a:spcPct val="150000"/>
              </a:lnSpc>
              <a:buFont typeface="Wingdings" panose="05000000000000000000" pitchFamily="2" charset="2"/>
              <a:buChar char="Ø"/>
            </a:pPr>
            <a:r>
              <a:rPr lang="en-US" sz="1100" dirty="0">
                <a:solidFill>
                  <a:schemeClr val="tx1"/>
                </a:solidFill>
                <a:latin typeface="Verdana" panose="020B0604030504040204" pitchFamily="34" charset="0"/>
                <a:ea typeface="Verdana" panose="020B0604030504040204" pitchFamily="34" charset="0"/>
              </a:rPr>
              <a:t>The industrial units were advised to obtain oxygen from alternate measures such as import of oxygen or setting up their own Air separation units for generation of oxygen for their captive requirements.</a:t>
            </a:r>
          </a:p>
          <a:p>
            <a:pPr marL="285750" indent="-285750">
              <a:buFont typeface="Wingdings" panose="05000000000000000000" pitchFamily="2" charset="2"/>
              <a:buChar char="Ø"/>
            </a:pPr>
            <a:endParaRPr lang="en-US" sz="11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9945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Industrial Oxygen Market Outlook </a:t>
            </a:r>
          </a:p>
        </p:txBody>
      </p:sp>
      <p:sp>
        <p:nvSpPr>
          <p:cNvPr id="6" name="TextBox 13">
            <a:extLst>
              <a:ext uri="{FF2B5EF4-FFF2-40B4-BE49-F238E27FC236}">
                <a16:creationId xmlns:a16="http://schemas.microsoft.com/office/drawing/2014/main" id="{18513B9F-6CF3-4ABA-9C05-F96A811AA515}"/>
              </a:ext>
            </a:extLst>
          </p:cNvPr>
          <p:cNvSpPr txBox="1"/>
          <p:nvPr/>
        </p:nvSpPr>
        <p:spPr>
          <a:xfrm>
            <a:off x="195084" y="846744"/>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Industrial Oxygen Demand, By Volume,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(Million Cubic Meter)</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0" name="Chart 19">
            <a:extLst>
              <a:ext uri="{FF2B5EF4-FFF2-40B4-BE49-F238E27FC236}">
                <a16:creationId xmlns:a16="http://schemas.microsoft.com/office/drawing/2014/main" id="{C5036CFF-A8DF-4BAC-9689-DA3FFF04F20A}"/>
              </a:ext>
            </a:extLst>
          </p:cNvPr>
          <p:cNvGraphicFramePr/>
          <p:nvPr>
            <p:extLst>
              <p:ext uri="{D42A27DB-BD31-4B8C-83A1-F6EECF244321}">
                <p14:modId xmlns:p14="http://schemas.microsoft.com/office/powerpoint/2010/main" val="1845380871"/>
              </p:ext>
            </p:extLst>
          </p:nvPr>
        </p:nvGraphicFramePr>
        <p:xfrm>
          <a:off x="179388" y="1321939"/>
          <a:ext cx="8576571" cy="21427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52610D51-911D-4991-B721-4FD1AD12DA55}"/>
              </a:ext>
            </a:extLst>
          </p:cNvPr>
          <p:cNvGraphicFramePr>
            <a:graphicFrameLocks noGrp="1"/>
          </p:cNvGraphicFramePr>
          <p:nvPr>
            <p:extLst>
              <p:ext uri="{D42A27DB-BD31-4B8C-83A1-F6EECF244321}">
                <p14:modId xmlns:p14="http://schemas.microsoft.com/office/powerpoint/2010/main" val="2684046032"/>
              </p:ext>
            </p:extLst>
          </p:nvPr>
        </p:nvGraphicFramePr>
        <p:xfrm>
          <a:off x="166056" y="4078514"/>
          <a:ext cx="8760223" cy="1932744"/>
        </p:xfrm>
        <a:graphic>
          <a:graphicData uri="http://schemas.openxmlformats.org/drawingml/2006/table">
            <a:tbl>
              <a:tblPr>
                <a:tableStyleId>{616DA210-FB5B-4158-B5E0-FEB733F419BA}</a:tableStyleId>
              </a:tblPr>
              <a:tblGrid>
                <a:gridCol w="1295313">
                  <a:extLst>
                    <a:ext uri="{9D8B030D-6E8A-4147-A177-3AD203B41FA5}">
                      <a16:colId xmlns:a16="http://schemas.microsoft.com/office/drawing/2014/main" val="557315921"/>
                    </a:ext>
                  </a:extLst>
                </a:gridCol>
                <a:gridCol w="392890">
                  <a:extLst>
                    <a:ext uri="{9D8B030D-6E8A-4147-A177-3AD203B41FA5}">
                      <a16:colId xmlns:a16="http://schemas.microsoft.com/office/drawing/2014/main" val="2484721766"/>
                    </a:ext>
                  </a:extLst>
                </a:gridCol>
                <a:gridCol w="392890">
                  <a:extLst>
                    <a:ext uri="{9D8B030D-6E8A-4147-A177-3AD203B41FA5}">
                      <a16:colId xmlns:a16="http://schemas.microsoft.com/office/drawing/2014/main" val="3977744914"/>
                    </a:ext>
                  </a:extLst>
                </a:gridCol>
                <a:gridCol w="392890">
                  <a:extLst>
                    <a:ext uri="{9D8B030D-6E8A-4147-A177-3AD203B41FA5}">
                      <a16:colId xmlns:a16="http://schemas.microsoft.com/office/drawing/2014/main" val="2252866381"/>
                    </a:ext>
                  </a:extLst>
                </a:gridCol>
                <a:gridCol w="392890">
                  <a:extLst>
                    <a:ext uri="{9D8B030D-6E8A-4147-A177-3AD203B41FA5}">
                      <a16:colId xmlns:a16="http://schemas.microsoft.com/office/drawing/2014/main" val="1372617211"/>
                    </a:ext>
                  </a:extLst>
                </a:gridCol>
                <a:gridCol w="392890">
                  <a:extLst>
                    <a:ext uri="{9D8B030D-6E8A-4147-A177-3AD203B41FA5}">
                      <a16:colId xmlns:a16="http://schemas.microsoft.com/office/drawing/2014/main" val="1514165006"/>
                    </a:ext>
                  </a:extLst>
                </a:gridCol>
                <a:gridCol w="392890">
                  <a:extLst>
                    <a:ext uri="{9D8B030D-6E8A-4147-A177-3AD203B41FA5}">
                      <a16:colId xmlns:a16="http://schemas.microsoft.com/office/drawing/2014/main" val="1132315128"/>
                    </a:ext>
                  </a:extLst>
                </a:gridCol>
                <a:gridCol w="392890">
                  <a:extLst>
                    <a:ext uri="{9D8B030D-6E8A-4147-A177-3AD203B41FA5}">
                      <a16:colId xmlns:a16="http://schemas.microsoft.com/office/drawing/2014/main" val="520069901"/>
                    </a:ext>
                  </a:extLst>
                </a:gridCol>
                <a:gridCol w="392890">
                  <a:extLst>
                    <a:ext uri="{9D8B030D-6E8A-4147-A177-3AD203B41FA5}">
                      <a16:colId xmlns:a16="http://schemas.microsoft.com/office/drawing/2014/main" val="1985309054"/>
                    </a:ext>
                  </a:extLst>
                </a:gridCol>
                <a:gridCol w="392890">
                  <a:extLst>
                    <a:ext uri="{9D8B030D-6E8A-4147-A177-3AD203B41FA5}">
                      <a16:colId xmlns:a16="http://schemas.microsoft.com/office/drawing/2014/main" val="732151571"/>
                    </a:ext>
                  </a:extLst>
                </a:gridCol>
                <a:gridCol w="392890">
                  <a:extLst>
                    <a:ext uri="{9D8B030D-6E8A-4147-A177-3AD203B41FA5}">
                      <a16:colId xmlns:a16="http://schemas.microsoft.com/office/drawing/2014/main" val="172389872"/>
                    </a:ext>
                  </a:extLst>
                </a:gridCol>
                <a:gridCol w="392890">
                  <a:extLst>
                    <a:ext uri="{9D8B030D-6E8A-4147-A177-3AD203B41FA5}">
                      <a16:colId xmlns:a16="http://schemas.microsoft.com/office/drawing/2014/main" val="4271186305"/>
                    </a:ext>
                  </a:extLst>
                </a:gridCol>
                <a:gridCol w="392890">
                  <a:extLst>
                    <a:ext uri="{9D8B030D-6E8A-4147-A177-3AD203B41FA5}">
                      <a16:colId xmlns:a16="http://schemas.microsoft.com/office/drawing/2014/main" val="3914628600"/>
                    </a:ext>
                  </a:extLst>
                </a:gridCol>
                <a:gridCol w="392890">
                  <a:extLst>
                    <a:ext uri="{9D8B030D-6E8A-4147-A177-3AD203B41FA5}">
                      <a16:colId xmlns:a16="http://schemas.microsoft.com/office/drawing/2014/main" val="622622979"/>
                    </a:ext>
                  </a:extLst>
                </a:gridCol>
                <a:gridCol w="392890">
                  <a:extLst>
                    <a:ext uri="{9D8B030D-6E8A-4147-A177-3AD203B41FA5}">
                      <a16:colId xmlns:a16="http://schemas.microsoft.com/office/drawing/2014/main" val="2611157695"/>
                    </a:ext>
                  </a:extLst>
                </a:gridCol>
                <a:gridCol w="392890">
                  <a:extLst>
                    <a:ext uri="{9D8B030D-6E8A-4147-A177-3AD203B41FA5}">
                      <a16:colId xmlns:a16="http://schemas.microsoft.com/office/drawing/2014/main" val="1861445953"/>
                    </a:ext>
                  </a:extLst>
                </a:gridCol>
                <a:gridCol w="392890">
                  <a:extLst>
                    <a:ext uri="{9D8B030D-6E8A-4147-A177-3AD203B41FA5}">
                      <a16:colId xmlns:a16="http://schemas.microsoft.com/office/drawing/2014/main" val="3866112127"/>
                    </a:ext>
                  </a:extLst>
                </a:gridCol>
                <a:gridCol w="392890">
                  <a:extLst>
                    <a:ext uri="{9D8B030D-6E8A-4147-A177-3AD203B41FA5}">
                      <a16:colId xmlns:a16="http://schemas.microsoft.com/office/drawing/2014/main" val="1911953362"/>
                    </a:ext>
                  </a:extLst>
                </a:gridCol>
                <a:gridCol w="392890">
                  <a:extLst>
                    <a:ext uri="{9D8B030D-6E8A-4147-A177-3AD203B41FA5}">
                      <a16:colId xmlns:a16="http://schemas.microsoft.com/office/drawing/2014/main" val="4159813901"/>
                    </a:ext>
                  </a:extLst>
                </a:gridCol>
                <a:gridCol w="392890">
                  <a:extLst>
                    <a:ext uri="{9D8B030D-6E8A-4147-A177-3AD203B41FA5}">
                      <a16:colId xmlns:a16="http://schemas.microsoft.com/office/drawing/2014/main" val="133766673"/>
                    </a:ext>
                  </a:extLst>
                </a:gridCol>
              </a:tblGrid>
              <a:tr h="483186">
                <a:tc>
                  <a:txBody>
                    <a:bodyPr/>
                    <a:lstStyle/>
                    <a:p>
                      <a:pPr algn="l" fontAlgn="b"/>
                      <a:r>
                        <a:rPr lang="en-US" sz="800" b="1" i="0" u="none" strike="noStrike" dirty="0">
                          <a:solidFill>
                            <a:schemeClr val="tx1"/>
                          </a:solidFill>
                          <a:effectLst/>
                          <a:latin typeface="Verdana" panose="020B0604030504040204" pitchFamily="34" charset="0"/>
                          <a:ea typeface="Verdana" panose="020B0604030504040204" pitchFamily="34" charset="0"/>
                        </a:rPr>
                        <a:t>By Type Of Factory</a:t>
                      </a:r>
                      <a:endParaRPr lang="en-IN" sz="800" b="1" i="0" u="none" strike="noStrike" dirty="0">
                        <a:solidFill>
                          <a:schemeClr val="tx1"/>
                        </a:solidFill>
                        <a:effectLst/>
                        <a:latin typeface="Verdana" panose="020B0604030504040204" pitchFamily="34" charset="0"/>
                        <a:ea typeface="Verdana" panose="020B0604030504040204" pitchFamily="34" charset="0"/>
                      </a:endParaRPr>
                    </a:p>
                  </a:txBody>
                  <a:tcPr marL="5528" marR="5528" marT="5528"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2019</a:t>
                      </a:r>
                    </a:p>
                  </a:txBody>
                  <a:tcPr marL="9525" marR="9525" marT="9525" marB="0" anchor="ctr">
                    <a:solidFill>
                      <a:schemeClr val="bg2">
                        <a:lumMod val="90000"/>
                      </a:schemeClr>
                    </a:solidFill>
                  </a:tcPr>
                </a:tc>
                <a:tc>
                  <a:txBody>
                    <a:bodyPr/>
                    <a:lstStyle/>
                    <a:p>
                      <a:pPr algn="ctr" fontAlgn="b"/>
                      <a:r>
                        <a:rPr lang="en-IN" sz="800" b="1" i="0" u="none" strike="noStrike">
                          <a:solidFill>
                            <a:schemeClr val="tx1"/>
                          </a:solidFill>
                          <a:effectLst/>
                          <a:latin typeface="Verdana" panose="020B0604030504040204" pitchFamily="34" charset="0"/>
                          <a:ea typeface="Verdana" panose="020B0604030504040204" pitchFamily="34" charset="0"/>
                        </a:rPr>
                        <a:t>2020</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2021</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2022E</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2023F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2024F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2025F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2026F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2027F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2028F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2029F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2030F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2031F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2032F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2033F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2034F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2035F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2036F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2037F</a:t>
                      </a:r>
                    </a:p>
                  </a:txBody>
                  <a:tcPr marL="9525" marR="9525" marT="9525" marB="0" anchor="ctr">
                    <a:solidFill>
                      <a:schemeClr val="bg2">
                        <a:lumMod val="90000"/>
                      </a:schemeClr>
                    </a:solidFill>
                  </a:tcPr>
                </a:tc>
                <a:extLst>
                  <a:ext uri="{0D108BD9-81ED-4DB2-BD59-A6C34878D82A}">
                    <a16:rowId xmlns:a16="http://schemas.microsoft.com/office/drawing/2014/main" val="1501576802"/>
                  </a:ext>
                </a:extLst>
              </a:tr>
              <a:tr h="483186">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Small</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47.46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48.05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24.54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6.05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21.39</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37.48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63.57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83.77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109.09</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127.11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140.53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152.67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163.66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171.32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179.40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187.93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195.34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202.41</a:t>
                      </a:r>
                    </a:p>
                  </a:txBody>
                  <a:tcPr marL="9525" marR="9525" marT="9525" marB="0" anchor="ctr"/>
                </a:tc>
                <a:extLst>
                  <a:ext uri="{0D108BD9-81ED-4DB2-BD59-A6C34878D82A}">
                    <a16:rowId xmlns:a16="http://schemas.microsoft.com/office/drawing/2014/main" val="1850849479"/>
                  </a:ext>
                </a:extLst>
              </a:tr>
              <a:tr h="483186">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Medium</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54.49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53.71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26.69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24.72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48.55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77.01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98.32</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130.13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148.24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161.26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175.99</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188.47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198.72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208.65</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220.18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232.22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247.06</a:t>
                      </a:r>
                    </a:p>
                  </a:txBody>
                  <a:tcPr marL="9525" marR="9525" marT="9525" marB="0" anchor="ctr"/>
                </a:tc>
                <a:extLst>
                  <a:ext uri="{0D108BD9-81ED-4DB2-BD59-A6C34878D82A}">
                    <a16:rowId xmlns:a16="http://schemas.microsoft.com/office/drawing/2014/main" val="4221574560"/>
                  </a:ext>
                </a:extLst>
              </a:tr>
              <a:tr h="483186">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Large</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66.53</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85.85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131.21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23.54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58.12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111.63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140.29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169.06</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173.76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202.96</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214.86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222.97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239.96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247.14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254.08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263.37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270.83</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278.91</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284.95</a:t>
                      </a:r>
                    </a:p>
                  </a:txBody>
                  <a:tcPr marL="9525" marR="9525" marT="9525" marB="0" anchor="ctr"/>
                </a:tc>
                <a:extLst>
                  <a:ext uri="{0D108BD9-81ED-4DB2-BD59-A6C34878D82A}">
                    <a16:rowId xmlns:a16="http://schemas.microsoft.com/office/drawing/2014/main" val="730635520"/>
                  </a:ext>
                </a:extLst>
              </a:tr>
            </a:tbl>
          </a:graphicData>
        </a:graphic>
      </p:graphicFrame>
      <p:sp>
        <p:nvSpPr>
          <p:cNvPr id="21" name="TextBox 13">
            <a:extLst>
              <a:ext uri="{FF2B5EF4-FFF2-40B4-BE49-F238E27FC236}">
                <a16:creationId xmlns:a16="http://schemas.microsoft.com/office/drawing/2014/main" id="{D3BA61B6-4B77-4102-9C80-F42975F73005}"/>
              </a:ext>
            </a:extLst>
          </p:cNvPr>
          <p:cNvSpPr txBox="1"/>
          <p:nvPr/>
        </p:nvSpPr>
        <p:spPr>
          <a:xfrm>
            <a:off x="195084" y="3590282"/>
            <a:ext cx="8811888"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Industrial Oxygen Demand, By Type of Factory, By Volume,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(Million Cubic Meter) </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F9745566-2991-4B6C-A36C-D328241E9819}"/>
              </a:ext>
            </a:extLst>
          </p:cNvPr>
          <p:cNvSpPr txBox="1"/>
          <p:nvPr/>
        </p:nvSpPr>
        <p:spPr>
          <a:xfrm>
            <a:off x="4262998" y="6077385"/>
            <a:ext cx="4982600"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2021 – April 2020-March 2021</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20561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Industrial Oxygen Market Outlook </a:t>
            </a:r>
          </a:p>
        </p:txBody>
      </p:sp>
      <p:sp>
        <p:nvSpPr>
          <p:cNvPr id="21" name="TextBox 13">
            <a:extLst>
              <a:ext uri="{FF2B5EF4-FFF2-40B4-BE49-F238E27FC236}">
                <a16:creationId xmlns:a16="http://schemas.microsoft.com/office/drawing/2014/main" id="{D3BA61B6-4B77-4102-9C80-F42975F73005}"/>
              </a:ext>
            </a:extLst>
          </p:cNvPr>
          <p:cNvSpPr txBox="1"/>
          <p:nvPr/>
        </p:nvSpPr>
        <p:spPr>
          <a:xfrm>
            <a:off x="114391" y="710619"/>
            <a:ext cx="8811888"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Industrial Oxygen Demand, By Type of Factory, By Volume,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F9745566-2991-4B6C-A36C-D328241E9819}"/>
              </a:ext>
            </a:extLst>
          </p:cNvPr>
          <p:cNvSpPr txBox="1"/>
          <p:nvPr/>
        </p:nvSpPr>
        <p:spPr>
          <a:xfrm>
            <a:off x="4161400" y="4664156"/>
            <a:ext cx="4982600"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2021 – April 2020-March 2021</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Chart 7">
            <a:extLst>
              <a:ext uri="{FF2B5EF4-FFF2-40B4-BE49-F238E27FC236}">
                <a16:creationId xmlns:a16="http://schemas.microsoft.com/office/drawing/2014/main" id="{670453C5-F412-4AAB-BAD2-1392E7C0E7AF}"/>
              </a:ext>
            </a:extLst>
          </p:cNvPr>
          <p:cNvGraphicFramePr/>
          <p:nvPr>
            <p:extLst>
              <p:ext uri="{D42A27DB-BD31-4B8C-83A1-F6EECF244321}">
                <p14:modId xmlns:p14="http://schemas.microsoft.com/office/powerpoint/2010/main" val="285892109"/>
              </p:ext>
            </p:extLst>
          </p:nvPr>
        </p:nvGraphicFramePr>
        <p:xfrm>
          <a:off x="0" y="1118263"/>
          <a:ext cx="9144000" cy="3691927"/>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a:extLst>
              <a:ext uri="{FF2B5EF4-FFF2-40B4-BE49-F238E27FC236}">
                <a16:creationId xmlns:a16="http://schemas.microsoft.com/office/drawing/2014/main" id="{82AF65F2-674D-42A4-A7AE-672C300D71C9}"/>
              </a:ext>
            </a:extLst>
          </p:cNvPr>
          <p:cNvSpPr/>
          <p:nvPr/>
        </p:nvSpPr>
        <p:spPr>
          <a:xfrm>
            <a:off x="186961" y="5072159"/>
            <a:ext cx="8739318" cy="1402461"/>
          </a:xfrm>
          <a:prstGeom prst="rect">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lnSpc>
                <a:spcPct val="150000"/>
              </a:lnSpc>
              <a:buFont typeface="Wingdings" panose="05000000000000000000" pitchFamily="2" charset="2"/>
              <a:buChar char="Ø"/>
            </a:pPr>
            <a:r>
              <a:rPr lang="en-US" sz="1100" dirty="0">
                <a:solidFill>
                  <a:schemeClr val="tx1"/>
                </a:solidFill>
                <a:latin typeface="Verdana" panose="020B0604030504040204" pitchFamily="34" charset="0"/>
                <a:ea typeface="Verdana" panose="020B0604030504040204" pitchFamily="34" charset="0"/>
              </a:rPr>
              <a:t>Large factories majorly steel industries contributes to the largest demand of industrial oxygen in the state as according to norm per ton of steel requires around 110 m^3 of oxygen. Furthermore, Madhya Pradesh has currently nine private players in the production of steel which further stimulated the demand of oxygen in the large factories.</a:t>
            </a:r>
          </a:p>
          <a:p>
            <a:pPr marL="285750" indent="-285750" algn="just">
              <a:lnSpc>
                <a:spcPct val="150000"/>
              </a:lnSpc>
              <a:buFont typeface="Wingdings" panose="05000000000000000000" pitchFamily="2" charset="2"/>
              <a:buChar char="Ø"/>
            </a:pPr>
            <a:r>
              <a:rPr lang="en-US" sz="1100" dirty="0">
                <a:solidFill>
                  <a:schemeClr val="tx1"/>
                </a:solidFill>
                <a:latin typeface="Verdana" panose="020B0604030504040204" pitchFamily="34" charset="0"/>
                <a:ea typeface="Verdana" panose="020B0604030504040204" pitchFamily="34" charset="0"/>
              </a:rPr>
              <a:t>In FY 2022, due to sudden rise of Covid-19 cases, the supply to the medium and small-scale industries were stopped.</a:t>
            </a:r>
          </a:p>
          <a:p>
            <a:pPr marL="285750" indent="-285750" algn="just">
              <a:lnSpc>
                <a:spcPct val="150000"/>
              </a:lnSpc>
              <a:buFont typeface="Wingdings" panose="05000000000000000000" pitchFamily="2" charset="2"/>
              <a:buChar char="Ø"/>
            </a:pPr>
            <a:endParaRPr lang="en-US" sz="1100" baseline="300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09983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Industrial Oxygen Market Outlook </a:t>
            </a:r>
          </a:p>
        </p:txBody>
      </p:sp>
      <p:sp>
        <p:nvSpPr>
          <p:cNvPr id="6" name="TextBox 13">
            <a:extLst>
              <a:ext uri="{FF2B5EF4-FFF2-40B4-BE49-F238E27FC236}">
                <a16:creationId xmlns:a16="http://schemas.microsoft.com/office/drawing/2014/main" id="{18513B9F-6CF3-4ABA-9C05-F96A811AA515}"/>
              </a:ext>
            </a:extLst>
          </p:cNvPr>
          <p:cNvSpPr txBox="1"/>
          <p:nvPr/>
        </p:nvSpPr>
        <p:spPr>
          <a:xfrm>
            <a:off x="202344" y="666250"/>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Oxygen Demand, Y-O-Y Growth,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0" name="Chart 19">
            <a:extLst>
              <a:ext uri="{FF2B5EF4-FFF2-40B4-BE49-F238E27FC236}">
                <a16:creationId xmlns:a16="http://schemas.microsoft.com/office/drawing/2014/main" id="{C5036CFF-A8DF-4BAC-9689-DA3FFF04F20A}"/>
              </a:ext>
            </a:extLst>
          </p:cNvPr>
          <p:cNvGraphicFramePr/>
          <p:nvPr>
            <p:extLst>
              <p:ext uri="{D42A27DB-BD31-4B8C-83A1-F6EECF244321}">
                <p14:modId xmlns:p14="http://schemas.microsoft.com/office/powerpoint/2010/main" val="869951045"/>
              </p:ext>
            </p:extLst>
          </p:nvPr>
        </p:nvGraphicFramePr>
        <p:xfrm>
          <a:off x="179388" y="1017144"/>
          <a:ext cx="8576571" cy="241185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13">
            <a:extLst>
              <a:ext uri="{FF2B5EF4-FFF2-40B4-BE49-F238E27FC236}">
                <a16:creationId xmlns:a16="http://schemas.microsoft.com/office/drawing/2014/main" id="{53F2855A-190F-4629-B65A-92A2336289DC}"/>
              </a:ext>
            </a:extLst>
          </p:cNvPr>
          <p:cNvSpPr txBox="1"/>
          <p:nvPr/>
        </p:nvSpPr>
        <p:spPr>
          <a:xfrm>
            <a:off x="193902" y="3501570"/>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Industrial Oxygen Demand, Y-O-Y Growth,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9" name="Chart 8">
            <a:extLst>
              <a:ext uri="{FF2B5EF4-FFF2-40B4-BE49-F238E27FC236}">
                <a16:creationId xmlns:a16="http://schemas.microsoft.com/office/drawing/2014/main" id="{C3057B0F-ED64-4510-841B-78A391065141}"/>
              </a:ext>
            </a:extLst>
          </p:cNvPr>
          <p:cNvGraphicFramePr/>
          <p:nvPr>
            <p:extLst>
              <p:ext uri="{D42A27DB-BD31-4B8C-83A1-F6EECF244321}">
                <p14:modId xmlns:p14="http://schemas.microsoft.com/office/powerpoint/2010/main" val="390303487"/>
              </p:ext>
            </p:extLst>
          </p:nvPr>
        </p:nvGraphicFramePr>
        <p:xfrm>
          <a:off x="179388" y="4064001"/>
          <a:ext cx="8703355" cy="22642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2229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Industrial Oxygen Market Outlook </a:t>
            </a:r>
          </a:p>
        </p:txBody>
      </p:sp>
      <p:graphicFrame>
        <p:nvGraphicFramePr>
          <p:cNvPr id="3" name="Table 2">
            <a:extLst>
              <a:ext uri="{FF2B5EF4-FFF2-40B4-BE49-F238E27FC236}">
                <a16:creationId xmlns:a16="http://schemas.microsoft.com/office/drawing/2014/main" id="{DB088850-0F62-4604-A6E0-A6788C3EC593}"/>
              </a:ext>
            </a:extLst>
          </p:cNvPr>
          <p:cNvGraphicFramePr>
            <a:graphicFrameLocks noGrp="1"/>
          </p:cNvGraphicFramePr>
          <p:nvPr>
            <p:extLst>
              <p:ext uri="{D42A27DB-BD31-4B8C-83A1-F6EECF244321}">
                <p14:modId xmlns:p14="http://schemas.microsoft.com/office/powerpoint/2010/main" val="2779240740"/>
              </p:ext>
            </p:extLst>
          </p:nvPr>
        </p:nvGraphicFramePr>
        <p:xfrm>
          <a:off x="179388" y="1272486"/>
          <a:ext cx="8723942" cy="5215406"/>
        </p:xfrm>
        <a:graphic>
          <a:graphicData uri="http://schemas.openxmlformats.org/drawingml/2006/table">
            <a:tbl>
              <a:tblPr>
                <a:tableStyleId>{5940675A-B579-460E-94D1-54222C63F5DA}</a:tableStyleId>
              </a:tblPr>
              <a:tblGrid>
                <a:gridCol w="4361971">
                  <a:extLst>
                    <a:ext uri="{9D8B030D-6E8A-4147-A177-3AD203B41FA5}">
                      <a16:colId xmlns:a16="http://schemas.microsoft.com/office/drawing/2014/main" val="3375311134"/>
                    </a:ext>
                  </a:extLst>
                </a:gridCol>
                <a:gridCol w="4361971">
                  <a:extLst>
                    <a:ext uri="{9D8B030D-6E8A-4147-A177-3AD203B41FA5}">
                      <a16:colId xmlns:a16="http://schemas.microsoft.com/office/drawing/2014/main" val="4200843417"/>
                    </a:ext>
                  </a:extLst>
                </a:gridCol>
              </a:tblGrid>
              <a:tr h="340630">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Small Company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Demand (m^3/Day)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extLst>
                  <a:ext uri="{0D108BD9-81ED-4DB2-BD59-A6C34878D82A}">
                    <a16:rowId xmlns:a16="http://schemas.microsoft.com/office/drawing/2014/main" val="2424075147"/>
                  </a:ext>
                </a:extLst>
              </a:tr>
              <a:tr h="340630">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Rathi Iron &amp; Steel Industries Ltd.</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400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880833543"/>
                  </a:ext>
                </a:extLst>
              </a:tr>
              <a:tr h="446586">
                <a:tc>
                  <a:txBody>
                    <a:bodyPr/>
                    <a:lstStyle/>
                    <a:p>
                      <a:pPr algn="l" fontAlgn="b"/>
                      <a:r>
                        <a:rPr lang="en-US" sz="900" b="0" i="0" u="none" strike="noStrike" dirty="0" err="1">
                          <a:solidFill>
                            <a:srgbClr val="000000"/>
                          </a:solidFill>
                          <a:effectLst/>
                          <a:latin typeface="Verdana" panose="020B0604030504040204" pitchFamily="34" charset="0"/>
                          <a:ea typeface="Verdana" panose="020B0604030504040204" pitchFamily="34" charset="0"/>
                        </a:rPr>
                        <a:t>Lohiya</a:t>
                      </a:r>
                      <a:r>
                        <a:rPr lang="en-US" sz="900" b="0" i="0" u="none" strike="noStrike" dirty="0">
                          <a:solidFill>
                            <a:srgbClr val="000000"/>
                          </a:solidFill>
                          <a:effectLst/>
                          <a:latin typeface="Verdana" panose="020B0604030504040204" pitchFamily="34" charset="0"/>
                          <a:ea typeface="Verdana" panose="020B0604030504040204" pitchFamily="34" charset="0"/>
                        </a:rPr>
                        <a:t> Steel and Steel </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350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4014230183"/>
                  </a:ext>
                </a:extLst>
              </a:tr>
              <a:tr h="340630">
                <a:tc>
                  <a:txBody>
                    <a:bodyPr/>
                    <a:lstStyle/>
                    <a:p>
                      <a:pPr algn="l" fontAlgn="b"/>
                      <a:r>
                        <a:rPr lang="en-US" sz="900" b="0" i="0" u="none" strike="noStrike" dirty="0" err="1">
                          <a:solidFill>
                            <a:srgbClr val="000000"/>
                          </a:solidFill>
                          <a:effectLst/>
                          <a:latin typeface="Verdana" panose="020B0604030504040204" pitchFamily="34" charset="0"/>
                          <a:ea typeface="Verdana" panose="020B0604030504040204" pitchFamily="34" charset="0"/>
                        </a:rPr>
                        <a:t>Trijal</a:t>
                      </a:r>
                      <a:r>
                        <a:rPr lang="en-US" sz="900" b="0" i="0" u="none" strike="noStrike" dirty="0">
                          <a:solidFill>
                            <a:srgbClr val="000000"/>
                          </a:solidFill>
                          <a:effectLst/>
                          <a:latin typeface="Verdana" panose="020B0604030504040204" pitchFamily="34" charset="0"/>
                          <a:ea typeface="Verdana" panose="020B0604030504040204" pitchFamily="34" charset="0"/>
                        </a:rPr>
                        <a:t> Iron and Steel Co. </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400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839095593"/>
                  </a:ext>
                </a:extLst>
              </a:tr>
              <a:tr h="340630">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Narmada Steel Tubes</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325</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1834577562"/>
                  </a:ext>
                </a:extLst>
              </a:tr>
              <a:tr h="340630">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K.G. Iron and Steel Casting Pvt. Ltd. </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550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675496166"/>
                  </a:ext>
                </a:extLst>
              </a:tr>
              <a:tr h="340630">
                <a:tc>
                  <a:txBody>
                    <a:bodyPr/>
                    <a:lstStyle/>
                    <a:p>
                      <a:pPr algn="l" fontAlgn="b"/>
                      <a:r>
                        <a:rPr lang="en-US" sz="900" b="0" i="0" u="none" strike="noStrike" dirty="0" err="1">
                          <a:solidFill>
                            <a:srgbClr val="000000"/>
                          </a:solidFill>
                          <a:effectLst/>
                          <a:latin typeface="Verdana" panose="020B0604030504040204" pitchFamily="34" charset="0"/>
                          <a:ea typeface="Verdana" panose="020B0604030504040204" pitchFamily="34" charset="0"/>
                        </a:rPr>
                        <a:t>Betul</a:t>
                      </a:r>
                      <a:r>
                        <a:rPr lang="en-US" sz="900" b="0" i="0" u="none" strike="noStrike" dirty="0">
                          <a:solidFill>
                            <a:srgbClr val="000000"/>
                          </a:solidFill>
                          <a:effectLst/>
                          <a:latin typeface="Verdana" panose="020B0604030504040204" pitchFamily="34" charset="0"/>
                          <a:ea typeface="Verdana" panose="020B0604030504040204" pitchFamily="34" charset="0"/>
                        </a:rPr>
                        <a:t> Press Steel Industries</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300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2585864"/>
                  </a:ext>
                </a:extLst>
              </a:tr>
              <a:tr h="340630">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Jain’s Steel Industry</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440</a:t>
                      </a:r>
                    </a:p>
                  </a:txBody>
                  <a:tcPr marL="7502" marR="7502" marT="7502" marB="0" anchor="ctr"/>
                </a:tc>
                <a:extLst>
                  <a:ext uri="{0D108BD9-81ED-4DB2-BD59-A6C34878D82A}">
                    <a16:rowId xmlns:a16="http://schemas.microsoft.com/office/drawing/2014/main" val="3049581066"/>
                  </a:ext>
                </a:extLst>
              </a:tr>
              <a:tr h="340630">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Alpha Iron &amp; Steel</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560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612994601"/>
                  </a:ext>
                </a:extLst>
              </a:tr>
              <a:tr h="340630">
                <a:tc>
                  <a:txBody>
                    <a:bodyPr/>
                    <a:lstStyle/>
                    <a:p>
                      <a:pPr algn="l" fontAlgn="b"/>
                      <a:r>
                        <a:rPr lang="fr-FR" sz="900" b="0" i="0" u="none" strike="noStrike" dirty="0">
                          <a:solidFill>
                            <a:srgbClr val="000000"/>
                          </a:solidFill>
                          <a:effectLst/>
                          <a:latin typeface="Verdana" panose="020B0604030504040204" pitchFamily="34" charset="0"/>
                          <a:ea typeface="Verdana" panose="020B0604030504040204" pitchFamily="34" charset="0"/>
                        </a:rPr>
                        <a:t>Sanjay Steel Industries </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300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50989131"/>
                  </a:ext>
                </a:extLst>
              </a:tr>
              <a:tr h="340630">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Sarkar Steel Industries Pvt. Ltd. </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350</a:t>
                      </a:r>
                    </a:p>
                  </a:txBody>
                  <a:tcPr marL="7502" marR="7502" marT="7502" marB="0" anchor="ctr"/>
                </a:tc>
                <a:extLst>
                  <a:ext uri="{0D108BD9-81ED-4DB2-BD59-A6C34878D82A}">
                    <a16:rowId xmlns:a16="http://schemas.microsoft.com/office/drawing/2014/main" val="2003127918"/>
                  </a:ext>
                </a:extLst>
              </a:tr>
              <a:tr h="340630">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National Steel Industries</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460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69403681"/>
                  </a:ext>
                </a:extLst>
              </a:tr>
              <a:tr h="340630">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Shri Ram Iron Industry</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500</a:t>
                      </a:r>
                    </a:p>
                  </a:txBody>
                  <a:tcPr marL="7502" marR="7502" marT="7502" marB="0" anchor="ctr"/>
                </a:tc>
                <a:extLst>
                  <a:ext uri="{0D108BD9-81ED-4DB2-BD59-A6C34878D82A}">
                    <a16:rowId xmlns:a16="http://schemas.microsoft.com/office/drawing/2014/main" val="2223584897"/>
                  </a:ext>
                </a:extLst>
              </a:tr>
              <a:tr h="340630">
                <a:tc>
                  <a:txBody>
                    <a:bodyPr/>
                    <a:lstStyle/>
                    <a:p>
                      <a:pPr algn="l" fontAlgn="b"/>
                      <a:r>
                        <a:rPr lang="en-US" sz="900" b="0" i="0" u="none" strike="noStrike" dirty="0" err="1">
                          <a:solidFill>
                            <a:srgbClr val="000000"/>
                          </a:solidFill>
                          <a:effectLst/>
                          <a:latin typeface="Verdana" panose="020B0604030504040204" pitchFamily="34" charset="0"/>
                          <a:ea typeface="Verdana" panose="020B0604030504040204" pitchFamily="34" charset="0"/>
                        </a:rPr>
                        <a:t>Trimula</a:t>
                      </a:r>
                      <a:r>
                        <a:rPr lang="en-US" sz="900" b="0" i="0" u="none" strike="noStrike" dirty="0">
                          <a:solidFill>
                            <a:srgbClr val="000000"/>
                          </a:solidFill>
                          <a:effectLst/>
                          <a:latin typeface="Verdana" panose="020B0604030504040204" pitchFamily="34" charset="0"/>
                          <a:ea typeface="Verdana" panose="020B0604030504040204" pitchFamily="34" charset="0"/>
                        </a:rPr>
                        <a:t> Industries Ltd. </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550</a:t>
                      </a:r>
                    </a:p>
                  </a:txBody>
                  <a:tcPr marL="7502" marR="7502" marT="7502" marB="0" anchor="ctr"/>
                </a:tc>
                <a:extLst>
                  <a:ext uri="{0D108BD9-81ED-4DB2-BD59-A6C34878D82A}">
                    <a16:rowId xmlns:a16="http://schemas.microsoft.com/office/drawing/2014/main" val="2818430138"/>
                  </a:ext>
                </a:extLst>
              </a:tr>
              <a:tr h="340630">
                <a:tc>
                  <a:txBody>
                    <a:bodyPr/>
                    <a:lstStyle/>
                    <a:p>
                      <a:pPr algn="l" fontAlgn="b"/>
                      <a:r>
                        <a:rPr lang="en-US" sz="900" b="0" i="0" u="none" strike="noStrike" dirty="0" err="1">
                          <a:solidFill>
                            <a:srgbClr val="000000"/>
                          </a:solidFill>
                          <a:effectLst/>
                          <a:latin typeface="Verdana" panose="020B0604030504040204" pitchFamily="34" charset="0"/>
                          <a:ea typeface="Verdana" panose="020B0604030504040204" pitchFamily="34" charset="0"/>
                        </a:rPr>
                        <a:t>Mp</a:t>
                      </a:r>
                      <a:r>
                        <a:rPr lang="en-US" sz="900" b="0" i="0" u="none" strike="noStrike" dirty="0">
                          <a:solidFill>
                            <a:srgbClr val="000000"/>
                          </a:solidFill>
                          <a:effectLst/>
                          <a:latin typeface="Verdana" panose="020B0604030504040204" pitchFamily="34" charset="0"/>
                          <a:ea typeface="Verdana" panose="020B0604030504040204" pitchFamily="34" charset="0"/>
                        </a:rPr>
                        <a:t>. Iron Industries</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r>
                        <a:rPr lang="pt-BR" sz="900" b="0" i="0" u="none" strike="noStrike" dirty="0">
                          <a:solidFill>
                            <a:srgbClr val="000000"/>
                          </a:solidFill>
                          <a:effectLst/>
                          <a:latin typeface="Verdana" panose="020B0604030504040204" pitchFamily="34" charset="0"/>
                          <a:ea typeface="Verdana" panose="020B0604030504040204" pitchFamily="34" charset="0"/>
                        </a:rPr>
                        <a:t>600</a:t>
                      </a:r>
                    </a:p>
                  </a:txBody>
                  <a:tcPr marL="7502" marR="7502" marT="7502" marB="0" anchor="ctr"/>
                </a:tc>
                <a:extLst>
                  <a:ext uri="{0D108BD9-81ED-4DB2-BD59-A6C34878D82A}">
                    <a16:rowId xmlns:a16="http://schemas.microsoft.com/office/drawing/2014/main" val="2554268205"/>
                  </a:ext>
                </a:extLst>
              </a:tr>
            </a:tbl>
          </a:graphicData>
        </a:graphic>
      </p:graphicFrame>
      <p:sp>
        <p:nvSpPr>
          <p:cNvPr id="5" name="TextBox 13">
            <a:extLst>
              <a:ext uri="{FF2B5EF4-FFF2-40B4-BE49-F238E27FC236}">
                <a16:creationId xmlns:a16="http://schemas.microsoft.com/office/drawing/2014/main" id="{735CF7CE-F4D4-4934-962C-737134E858B7}"/>
              </a:ext>
            </a:extLst>
          </p:cNvPr>
          <p:cNvSpPr txBox="1"/>
          <p:nvPr/>
        </p:nvSpPr>
        <p:spPr>
          <a:xfrm>
            <a:off x="202344" y="666250"/>
            <a:ext cx="8723942" cy="52290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List of Major Demand Centers for Industrial Oxygen and No. of industrial units/factories in 200 Km radius along with their oxygen demand (in m^3/Day) </a:t>
            </a:r>
          </a:p>
        </p:txBody>
      </p:sp>
    </p:spTree>
    <p:extLst>
      <p:ext uri="{BB962C8B-B14F-4D97-AF65-F5344CB8AC3E}">
        <p14:creationId xmlns:p14="http://schemas.microsoft.com/office/powerpoint/2010/main" val="2845012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Industrial Oxygen Market Outlook </a:t>
            </a:r>
          </a:p>
        </p:txBody>
      </p:sp>
      <p:graphicFrame>
        <p:nvGraphicFramePr>
          <p:cNvPr id="3" name="Table 2">
            <a:extLst>
              <a:ext uri="{FF2B5EF4-FFF2-40B4-BE49-F238E27FC236}">
                <a16:creationId xmlns:a16="http://schemas.microsoft.com/office/drawing/2014/main" id="{DB088850-0F62-4604-A6E0-A6788C3EC593}"/>
              </a:ext>
            </a:extLst>
          </p:cNvPr>
          <p:cNvGraphicFramePr>
            <a:graphicFrameLocks noGrp="1"/>
          </p:cNvGraphicFramePr>
          <p:nvPr>
            <p:extLst>
              <p:ext uri="{D42A27DB-BD31-4B8C-83A1-F6EECF244321}">
                <p14:modId xmlns:p14="http://schemas.microsoft.com/office/powerpoint/2010/main" val="3783875402"/>
              </p:ext>
            </p:extLst>
          </p:nvPr>
        </p:nvGraphicFramePr>
        <p:xfrm>
          <a:off x="179388" y="1272486"/>
          <a:ext cx="8723942" cy="5186379"/>
        </p:xfrm>
        <a:graphic>
          <a:graphicData uri="http://schemas.openxmlformats.org/drawingml/2006/table">
            <a:tbl>
              <a:tblPr>
                <a:tableStyleId>{5940675A-B579-460E-94D1-54222C63F5DA}</a:tableStyleId>
              </a:tblPr>
              <a:tblGrid>
                <a:gridCol w="4361971">
                  <a:extLst>
                    <a:ext uri="{9D8B030D-6E8A-4147-A177-3AD203B41FA5}">
                      <a16:colId xmlns:a16="http://schemas.microsoft.com/office/drawing/2014/main" val="3375311134"/>
                    </a:ext>
                  </a:extLst>
                </a:gridCol>
                <a:gridCol w="4361971">
                  <a:extLst>
                    <a:ext uri="{9D8B030D-6E8A-4147-A177-3AD203B41FA5}">
                      <a16:colId xmlns:a16="http://schemas.microsoft.com/office/drawing/2014/main" val="4200843417"/>
                    </a:ext>
                  </a:extLst>
                </a:gridCol>
              </a:tblGrid>
              <a:tr h="317967">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Medium Company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Demand (m^3/Day)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extLst>
                  <a:ext uri="{0D108BD9-81ED-4DB2-BD59-A6C34878D82A}">
                    <a16:rowId xmlns:a16="http://schemas.microsoft.com/office/drawing/2014/main" val="2424075147"/>
                  </a:ext>
                </a:extLst>
              </a:tr>
              <a:tr h="317967">
                <a:tc>
                  <a:txBody>
                    <a:bodyPr/>
                    <a:lstStyle/>
                    <a:p>
                      <a:pPr algn="l" fontAlgn="b"/>
                      <a:r>
                        <a:rPr lang="en-IN" sz="900" b="0" i="0" u="none" strike="noStrike" dirty="0" err="1">
                          <a:solidFill>
                            <a:srgbClr val="000000"/>
                          </a:solidFill>
                          <a:effectLst/>
                          <a:latin typeface="Verdana" panose="020B0604030504040204" pitchFamily="34" charset="0"/>
                          <a:ea typeface="Verdana" panose="020B0604030504040204" pitchFamily="34" charset="0"/>
                        </a:rPr>
                        <a:t>Lahari</a:t>
                      </a:r>
                      <a:r>
                        <a:rPr lang="en-IN" sz="900" b="0" i="0" u="none" strike="noStrike" dirty="0">
                          <a:solidFill>
                            <a:srgbClr val="000000"/>
                          </a:solidFill>
                          <a:effectLst/>
                          <a:latin typeface="Verdana" panose="020B0604030504040204" pitchFamily="34" charset="0"/>
                          <a:ea typeface="Verdana" panose="020B0604030504040204" pitchFamily="34" charset="0"/>
                        </a:rPr>
                        <a:t> Power &amp; Steels Ltd (</a:t>
                      </a:r>
                      <a:r>
                        <a:rPr lang="en-IN" sz="900" b="0" i="0" u="none" strike="noStrike" dirty="0" err="1">
                          <a:solidFill>
                            <a:srgbClr val="000000"/>
                          </a:solidFill>
                          <a:effectLst/>
                          <a:latin typeface="Verdana" panose="020B0604030504040204" pitchFamily="34" charset="0"/>
                          <a:ea typeface="Verdana" panose="020B0604030504040204" pitchFamily="34" charset="0"/>
                        </a:rPr>
                        <a:t>Suryachakra</a:t>
                      </a:r>
                      <a:r>
                        <a:rPr lang="en-IN" sz="900" b="0" i="0" u="none" strike="noStrike" dirty="0">
                          <a:solidFill>
                            <a:srgbClr val="000000"/>
                          </a:solidFill>
                          <a:effectLst/>
                          <a:latin typeface="Verdana" panose="020B0604030504040204" pitchFamily="34" charset="0"/>
                          <a:ea typeface="Verdana" panose="020B0604030504040204" pitchFamily="34" charset="0"/>
                        </a:rPr>
                        <a:t> Group)</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2000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880833543"/>
                  </a:ext>
                </a:extLst>
              </a:tr>
              <a:tr h="416874">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National Steel &amp; </a:t>
                      </a:r>
                      <a:r>
                        <a:rPr lang="en-US" sz="900" b="0" i="0" u="none" strike="noStrike" dirty="0" err="1">
                          <a:solidFill>
                            <a:srgbClr val="000000"/>
                          </a:solidFill>
                          <a:effectLst/>
                          <a:latin typeface="Verdana" panose="020B0604030504040204" pitchFamily="34" charset="0"/>
                          <a:ea typeface="Verdana" panose="020B0604030504040204" pitchFamily="34" charset="0"/>
                        </a:rPr>
                        <a:t>Agro</a:t>
                      </a:r>
                      <a:r>
                        <a:rPr lang="en-US" sz="900" b="0" i="0" u="none" strike="noStrike" dirty="0">
                          <a:solidFill>
                            <a:srgbClr val="000000"/>
                          </a:solidFill>
                          <a:effectLst/>
                          <a:latin typeface="Verdana" panose="020B0604030504040204" pitchFamily="34" charset="0"/>
                          <a:ea typeface="Verdana" panose="020B0604030504040204" pitchFamily="34" charset="0"/>
                        </a:rPr>
                        <a:t> Industries Ltd (Ruchi Group)</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3000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4014230183"/>
                  </a:ext>
                </a:extLst>
              </a:tr>
              <a:tr h="317967">
                <a:tc>
                  <a:txBody>
                    <a:bodyPr/>
                    <a:lstStyle/>
                    <a:p>
                      <a:pPr algn="l" fontAlgn="b"/>
                      <a:r>
                        <a:rPr lang="en-IN" sz="900" b="0" i="0" u="none" strike="noStrike">
                          <a:solidFill>
                            <a:srgbClr val="000000"/>
                          </a:solidFill>
                          <a:effectLst/>
                          <a:latin typeface="Verdana" panose="020B0604030504040204" pitchFamily="34" charset="0"/>
                          <a:ea typeface="Verdana" panose="020B0604030504040204" pitchFamily="34" charset="0"/>
                        </a:rPr>
                        <a:t>Simplex Tubular Structure Pvt Ltd</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1000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839095593"/>
                  </a:ext>
                </a:extLst>
              </a:tr>
              <a:tr h="317967">
                <a:tc>
                  <a:txBody>
                    <a:bodyPr/>
                    <a:lstStyle/>
                    <a:p>
                      <a:pPr algn="l" fontAlgn="b"/>
                      <a:r>
                        <a:rPr lang="en-IN" sz="900" b="0" i="0" u="none" strike="noStrike" dirty="0">
                          <a:solidFill>
                            <a:srgbClr val="000000"/>
                          </a:solidFill>
                          <a:effectLst/>
                          <a:latin typeface="Verdana" panose="020B0604030504040204" pitchFamily="34" charset="0"/>
                          <a:ea typeface="Verdana" panose="020B0604030504040204" pitchFamily="34" charset="0"/>
                        </a:rPr>
                        <a:t>Sarda Energy &amp; Minerals Ltd</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2500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1834577562"/>
                  </a:ext>
                </a:extLst>
              </a:tr>
              <a:tr h="317967">
                <a:tc>
                  <a:txBody>
                    <a:bodyPr/>
                    <a:lstStyle/>
                    <a:p>
                      <a:pPr algn="l" fontAlgn="b"/>
                      <a:r>
                        <a:rPr lang="en-IN" sz="900" b="0" i="0" u="none" strike="noStrike">
                          <a:solidFill>
                            <a:srgbClr val="000000"/>
                          </a:solidFill>
                          <a:effectLst/>
                          <a:latin typeface="Verdana" panose="020B0604030504040204" pitchFamily="34" charset="0"/>
                          <a:ea typeface="Verdana" panose="020B0604030504040204" pitchFamily="34" charset="0"/>
                        </a:rPr>
                        <a:t>Nipani Industries</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3020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675496166"/>
                  </a:ext>
                </a:extLst>
              </a:tr>
              <a:tr h="317967">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Ruchi Strips and Alloys Ltd.</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2000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2585864"/>
                  </a:ext>
                </a:extLst>
              </a:tr>
              <a:tr h="317967">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S D Bansal Iron and Steel Pvt Ltd</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2400</a:t>
                      </a:r>
                    </a:p>
                  </a:txBody>
                  <a:tcPr marL="7502" marR="7502" marT="7502" marB="0" anchor="ctr"/>
                </a:tc>
                <a:extLst>
                  <a:ext uri="{0D108BD9-81ED-4DB2-BD59-A6C34878D82A}">
                    <a16:rowId xmlns:a16="http://schemas.microsoft.com/office/drawing/2014/main" val="3049581066"/>
                  </a:ext>
                </a:extLst>
              </a:tr>
              <a:tr h="317967">
                <a:tc>
                  <a:txBody>
                    <a:bodyPr/>
                    <a:lstStyle/>
                    <a:p>
                      <a:pPr algn="l" fontAlgn="b"/>
                      <a:r>
                        <a:rPr lang="en-IN" sz="900" b="0" i="0" u="none" strike="noStrike" dirty="0">
                          <a:solidFill>
                            <a:srgbClr val="000000"/>
                          </a:solidFill>
                          <a:effectLst/>
                          <a:latin typeface="Verdana" panose="020B0604030504040204" pitchFamily="34" charset="0"/>
                          <a:ea typeface="Verdana" panose="020B0604030504040204" pitchFamily="34" charset="0"/>
                        </a:rPr>
                        <a:t>Mittal Group of Companies</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2300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612994601"/>
                  </a:ext>
                </a:extLst>
              </a:tr>
              <a:tr h="317967">
                <a:tc>
                  <a:txBody>
                    <a:bodyPr/>
                    <a:lstStyle/>
                    <a:p>
                      <a:pPr algn="l" fontAlgn="b"/>
                      <a:r>
                        <a:rPr lang="fr-FR" sz="900" b="0" i="0" u="none" strike="noStrike">
                          <a:solidFill>
                            <a:srgbClr val="000000"/>
                          </a:solidFill>
                          <a:effectLst/>
                          <a:latin typeface="Verdana" panose="020B0604030504040204" pitchFamily="34" charset="0"/>
                          <a:ea typeface="Verdana" panose="020B0604030504040204" pitchFamily="34" charset="0"/>
                        </a:rPr>
                        <a:t>Sun Ultra Technologies Pvt Ltd</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2100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50989131"/>
                  </a:ext>
                </a:extLst>
              </a:tr>
              <a:tr h="317967">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National Steel &amp; </a:t>
                      </a:r>
                      <a:r>
                        <a:rPr lang="en-US" sz="900" b="0" i="0" u="none" strike="noStrike" dirty="0" err="1">
                          <a:solidFill>
                            <a:srgbClr val="000000"/>
                          </a:solidFill>
                          <a:effectLst/>
                          <a:latin typeface="Verdana" panose="020B0604030504040204" pitchFamily="34" charset="0"/>
                          <a:ea typeface="Verdana" panose="020B0604030504040204" pitchFamily="34" charset="0"/>
                        </a:rPr>
                        <a:t>Agro</a:t>
                      </a:r>
                      <a:r>
                        <a:rPr lang="en-US" sz="900" b="0" i="0" u="none" strike="noStrike" dirty="0">
                          <a:solidFill>
                            <a:srgbClr val="000000"/>
                          </a:solidFill>
                          <a:effectLst/>
                          <a:latin typeface="Verdana" panose="020B0604030504040204" pitchFamily="34" charset="0"/>
                          <a:ea typeface="Verdana" panose="020B0604030504040204" pitchFamily="34" charset="0"/>
                        </a:rPr>
                        <a:t> Industries Ltd (Ruchi Group)</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1900</a:t>
                      </a:r>
                    </a:p>
                  </a:txBody>
                  <a:tcPr marL="7502" marR="7502" marT="7502" marB="0" anchor="ctr"/>
                </a:tc>
                <a:extLst>
                  <a:ext uri="{0D108BD9-81ED-4DB2-BD59-A6C34878D82A}">
                    <a16:rowId xmlns:a16="http://schemas.microsoft.com/office/drawing/2014/main" val="2003127918"/>
                  </a:ext>
                </a:extLst>
              </a:tr>
              <a:tr h="317967">
                <a:tc>
                  <a:txBody>
                    <a:bodyPr/>
                    <a:lstStyle/>
                    <a:p>
                      <a:pPr algn="l" fontAlgn="b"/>
                      <a:r>
                        <a:rPr lang="en-IN" sz="900" b="0" i="0" u="none" strike="noStrike" dirty="0">
                          <a:solidFill>
                            <a:srgbClr val="000000"/>
                          </a:solidFill>
                          <a:effectLst/>
                          <a:latin typeface="Verdana" panose="020B0604030504040204" pitchFamily="34" charset="0"/>
                          <a:ea typeface="Verdana" panose="020B0604030504040204" pitchFamily="34" charset="0"/>
                        </a:rPr>
                        <a:t>Ganesh Industries</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2300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69403681"/>
                  </a:ext>
                </a:extLst>
              </a:tr>
              <a:tr h="317967">
                <a:tc>
                  <a:txBody>
                    <a:bodyPr/>
                    <a:lstStyle/>
                    <a:p>
                      <a:pPr algn="l" fontAlgn="b"/>
                      <a:r>
                        <a:rPr lang="en-IN" sz="900" b="0" i="0" u="none" strike="noStrike" dirty="0">
                          <a:solidFill>
                            <a:srgbClr val="000000"/>
                          </a:solidFill>
                          <a:effectLst/>
                          <a:latin typeface="Verdana" panose="020B0604030504040204" pitchFamily="34" charset="0"/>
                          <a:ea typeface="Verdana" panose="020B0604030504040204" pitchFamily="34" charset="0"/>
                        </a:rPr>
                        <a:t>Sarda Energy &amp; Minerals Ltd</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2100</a:t>
                      </a:r>
                    </a:p>
                  </a:txBody>
                  <a:tcPr marL="7502" marR="7502" marT="7502" marB="0" anchor="ctr"/>
                </a:tc>
                <a:extLst>
                  <a:ext uri="{0D108BD9-81ED-4DB2-BD59-A6C34878D82A}">
                    <a16:rowId xmlns:a16="http://schemas.microsoft.com/office/drawing/2014/main" val="2223584897"/>
                  </a:ext>
                </a:extLst>
              </a:tr>
              <a:tr h="317967">
                <a:tc>
                  <a:txBody>
                    <a:bodyPr/>
                    <a:lstStyle/>
                    <a:p>
                      <a:pPr algn="l" fontAlgn="b"/>
                      <a:r>
                        <a:rPr lang="en-IN" sz="900" b="0" i="0" u="none" strike="noStrike" dirty="0">
                          <a:solidFill>
                            <a:srgbClr val="000000"/>
                          </a:solidFill>
                          <a:effectLst/>
                          <a:latin typeface="Verdana" panose="020B0604030504040204" pitchFamily="34" charset="0"/>
                          <a:ea typeface="Verdana" panose="020B0604030504040204" pitchFamily="34" charset="0"/>
                        </a:rPr>
                        <a:t>RKSK Steel India Ltd</a:t>
                      </a:r>
                    </a:p>
                  </a:txBody>
                  <a:tcPr marL="9525" marR="9525" marT="9525"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3000</a:t>
                      </a:r>
                    </a:p>
                  </a:txBody>
                  <a:tcPr marL="7502" marR="7502" marT="7502" marB="0" anchor="ctr"/>
                </a:tc>
                <a:extLst>
                  <a:ext uri="{0D108BD9-81ED-4DB2-BD59-A6C34878D82A}">
                    <a16:rowId xmlns:a16="http://schemas.microsoft.com/office/drawing/2014/main" val="2818430138"/>
                  </a:ext>
                </a:extLst>
              </a:tr>
              <a:tr h="317967">
                <a:tc>
                  <a:txBody>
                    <a:bodyPr/>
                    <a:lstStyle/>
                    <a:p>
                      <a:pPr algn="l" fontAlgn="b"/>
                      <a:r>
                        <a:rPr lang="en-IN" sz="900" b="0" i="0" u="none" strike="noStrike" dirty="0">
                          <a:solidFill>
                            <a:srgbClr val="000000"/>
                          </a:solidFill>
                          <a:effectLst/>
                          <a:latin typeface="Verdana" panose="020B0604030504040204" pitchFamily="34" charset="0"/>
                          <a:ea typeface="Verdana" panose="020B0604030504040204" pitchFamily="34" charset="0"/>
                        </a:rPr>
                        <a:t>Ruchi Global Ltd</a:t>
                      </a:r>
                    </a:p>
                  </a:txBody>
                  <a:tcPr marL="9525" marR="9525" marT="9525" marB="0" anchor="ctr"/>
                </a:tc>
                <a:tc>
                  <a:txBody>
                    <a:bodyPr/>
                    <a:lstStyle/>
                    <a:p>
                      <a:pPr algn="ctr" fontAlgn="b"/>
                      <a:r>
                        <a:rPr lang="pt-BR" sz="900" b="0" i="0" u="none" strike="noStrike" dirty="0">
                          <a:solidFill>
                            <a:srgbClr val="000000"/>
                          </a:solidFill>
                          <a:effectLst/>
                          <a:latin typeface="Verdana" panose="020B0604030504040204" pitchFamily="34" charset="0"/>
                          <a:ea typeface="Verdana" panose="020B0604030504040204" pitchFamily="34" charset="0"/>
                        </a:rPr>
                        <a:t>3400</a:t>
                      </a:r>
                    </a:p>
                  </a:txBody>
                  <a:tcPr marL="7502" marR="7502" marT="7502" marB="0" anchor="ctr"/>
                </a:tc>
                <a:extLst>
                  <a:ext uri="{0D108BD9-81ED-4DB2-BD59-A6C34878D82A}">
                    <a16:rowId xmlns:a16="http://schemas.microsoft.com/office/drawing/2014/main" val="2554268205"/>
                  </a:ext>
                </a:extLst>
              </a:tr>
              <a:tr h="317967">
                <a:tc>
                  <a:txBody>
                    <a:bodyPr/>
                    <a:lstStyle/>
                    <a:p>
                      <a:pPr algn="l" fontAlgn="b"/>
                      <a:r>
                        <a:rPr lang="en-US" sz="900" b="0" i="0" u="none" strike="noStrike" dirty="0">
                          <a:solidFill>
                            <a:srgbClr val="000000"/>
                          </a:solidFill>
                          <a:effectLst/>
                          <a:latin typeface="Verdana" panose="020B0604030504040204" pitchFamily="34" charset="0"/>
                          <a:ea typeface="Verdana" panose="020B0604030504040204" pitchFamily="34" charset="0"/>
                        </a:rPr>
                        <a:t>S D Bansal Iron and Steel Pvt Ltd</a:t>
                      </a:r>
                    </a:p>
                  </a:txBody>
                  <a:tcPr marL="9525" marR="9525" marT="9525" marB="0" anchor="ctr"/>
                </a:tc>
                <a:tc>
                  <a:txBody>
                    <a:bodyPr/>
                    <a:lstStyle/>
                    <a:p>
                      <a:pPr algn="ctr" fontAlgn="b"/>
                      <a:r>
                        <a:rPr lang="pt-BR" sz="900" b="0" i="0" u="none" strike="noStrike" dirty="0">
                          <a:solidFill>
                            <a:srgbClr val="000000"/>
                          </a:solidFill>
                          <a:effectLst/>
                          <a:latin typeface="Verdana" panose="020B0604030504040204" pitchFamily="34" charset="0"/>
                          <a:ea typeface="Verdana" panose="020B0604030504040204" pitchFamily="34" charset="0"/>
                        </a:rPr>
                        <a:t>3500</a:t>
                      </a:r>
                    </a:p>
                  </a:txBody>
                  <a:tcPr marL="7502" marR="7502" marT="7502" marB="0" anchor="ctr"/>
                </a:tc>
                <a:extLst>
                  <a:ext uri="{0D108BD9-81ED-4DB2-BD59-A6C34878D82A}">
                    <a16:rowId xmlns:a16="http://schemas.microsoft.com/office/drawing/2014/main" val="600726217"/>
                  </a:ext>
                </a:extLst>
              </a:tr>
            </a:tbl>
          </a:graphicData>
        </a:graphic>
      </p:graphicFrame>
      <p:sp>
        <p:nvSpPr>
          <p:cNvPr id="5" name="TextBox 13">
            <a:extLst>
              <a:ext uri="{FF2B5EF4-FFF2-40B4-BE49-F238E27FC236}">
                <a16:creationId xmlns:a16="http://schemas.microsoft.com/office/drawing/2014/main" id="{C2922047-4122-4571-B7B8-1B6410BA3AB4}"/>
              </a:ext>
            </a:extLst>
          </p:cNvPr>
          <p:cNvSpPr txBox="1"/>
          <p:nvPr/>
        </p:nvSpPr>
        <p:spPr>
          <a:xfrm>
            <a:off x="202344" y="666250"/>
            <a:ext cx="8723942" cy="52290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List of Major Demand Centers for Industrial Oxygen and No. of industrial units/factories in 200 Km radius along with their oxygen demand (in m^3/Day) </a:t>
            </a:r>
          </a:p>
        </p:txBody>
      </p:sp>
    </p:spTree>
    <p:extLst>
      <p:ext uri="{BB962C8B-B14F-4D97-AF65-F5344CB8AC3E}">
        <p14:creationId xmlns:p14="http://schemas.microsoft.com/office/powerpoint/2010/main" val="3755032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Industrial Oxygen Market Outlook </a:t>
            </a:r>
          </a:p>
        </p:txBody>
      </p:sp>
      <p:sp>
        <p:nvSpPr>
          <p:cNvPr id="7" name="TextBox 13">
            <a:extLst>
              <a:ext uri="{FF2B5EF4-FFF2-40B4-BE49-F238E27FC236}">
                <a16:creationId xmlns:a16="http://schemas.microsoft.com/office/drawing/2014/main" id="{91D41B51-5D96-45FF-AD23-404B82F9A22B}"/>
              </a:ext>
            </a:extLst>
          </p:cNvPr>
          <p:cNvSpPr txBox="1"/>
          <p:nvPr/>
        </p:nvSpPr>
        <p:spPr>
          <a:xfrm>
            <a:off x="202344" y="666250"/>
            <a:ext cx="8723942" cy="52290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List of Major Demand Centers for Industrial Oxygen and No. of industrial units/factories in 200 Km radius along with their oxygen demand (in m^3/Day) </a:t>
            </a:r>
          </a:p>
        </p:txBody>
      </p:sp>
      <p:graphicFrame>
        <p:nvGraphicFramePr>
          <p:cNvPr id="3" name="Table 2">
            <a:extLst>
              <a:ext uri="{FF2B5EF4-FFF2-40B4-BE49-F238E27FC236}">
                <a16:creationId xmlns:a16="http://schemas.microsoft.com/office/drawing/2014/main" id="{DB088850-0F62-4604-A6E0-A6788C3EC593}"/>
              </a:ext>
            </a:extLst>
          </p:cNvPr>
          <p:cNvGraphicFramePr>
            <a:graphicFrameLocks noGrp="1"/>
          </p:cNvGraphicFramePr>
          <p:nvPr>
            <p:extLst>
              <p:ext uri="{D42A27DB-BD31-4B8C-83A1-F6EECF244321}">
                <p14:modId xmlns:p14="http://schemas.microsoft.com/office/powerpoint/2010/main" val="2026434170"/>
              </p:ext>
            </p:extLst>
          </p:nvPr>
        </p:nvGraphicFramePr>
        <p:xfrm>
          <a:off x="179388" y="1272485"/>
          <a:ext cx="8723942" cy="5242619"/>
        </p:xfrm>
        <a:graphic>
          <a:graphicData uri="http://schemas.openxmlformats.org/drawingml/2006/table">
            <a:tbl>
              <a:tblPr>
                <a:tableStyleId>{5940675A-B579-460E-94D1-54222C63F5DA}</a:tableStyleId>
              </a:tblPr>
              <a:tblGrid>
                <a:gridCol w="4361971">
                  <a:extLst>
                    <a:ext uri="{9D8B030D-6E8A-4147-A177-3AD203B41FA5}">
                      <a16:colId xmlns:a16="http://schemas.microsoft.com/office/drawing/2014/main" val="3375311134"/>
                    </a:ext>
                  </a:extLst>
                </a:gridCol>
                <a:gridCol w="4361971">
                  <a:extLst>
                    <a:ext uri="{9D8B030D-6E8A-4147-A177-3AD203B41FA5}">
                      <a16:colId xmlns:a16="http://schemas.microsoft.com/office/drawing/2014/main" val="4200843417"/>
                    </a:ext>
                  </a:extLst>
                </a:gridCol>
              </a:tblGrid>
              <a:tr h="321415">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Large Company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Demand (m^3/Day)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extLst>
                  <a:ext uri="{0D108BD9-81ED-4DB2-BD59-A6C34878D82A}">
                    <a16:rowId xmlns:a16="http://schemas.microsoft.com/office/drawing/2014/main" val="2424075147"/>
                  </a:ext>
                </a:extLst>
              </a:tr>
              <a:tr h="321415">
                <a:tc>
                  <a:txBody>
                    <a:bodyPr/>
                    <a:lstStyle/>
                    <a:p>
                      <a:pPr algn="l" fontAlgn="b"/>
                      <a:r>
                        <a:rPr lang="en-IN" sz="900" u="none" strike="noStrike" dirty="0" err="1">
                          <a:effectLst/>
                          <a:latin typeface="Verdana" panose="020B0604030504040204" pitchFamily="34" charset="0"/>
                          <a:ea typeface="Verdana" panose="020B0604030504040204" pitchFamily="34" charset="0"/>
                        </a:rPr>
                        <a:t>Mahamaya</a:t>
                      </a:r>
                      <a:r>
                        <a:rPr lang="en-IN" sz="900" u="none" strike="noStrike" dirty="0">
                          <a:effectLst/>
                          <a:latin typeface="Verdana" panose="020B0604030504040204" pitchFamily="34" charset="0"/>
                          <a:ea typeface="Verdana" panose="020B0604030504040204" pitchFamily="34" charset="0"/>
                        </a:rPr>
                        <a:t> Steel Industries Ltd</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9900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880833543"/>
                  </a:ext>
                </a:extLst>
              </a:tr>
              <a:tr h="421394">
                <a:tc>
                  <a:txBody>
                    <a:bodyPr/>
                    <a:lstStyle/>
                    <a:p>
                      <a:pPr algn="l" fontAlgn="b"/>
                      <a:r>
                        <a:rPr lang="en-IN" sz="900" u="none" strike="noStrike" dirty="0" err="1">
                          <a:effectLst/>
                          <a:latin typeface="Verdana" panose="020B0604030504040204" pitchFamily="34" charset="0"/>
                          <a:ea typeface="Verdana" panose="020B0604030504040204" pitchFamily="34" charset="0"/>
                        </a:rPr>
                        <a:t>Malanpur</a:t>
                      </a:r>
                      <a:r>
                        <a:rPr lang="en-IN" sz="900" u="none" strike="noStrike" dirty="0">
                          <a:effectLst/>
                          <a:latin typeface="Verdana" panose="020B0604030504040204" pitchFamily="34" charset="0"/>
                          <a:ea typeface="Verdana" panose="020B0604030504040204" pitchFamily="34" charset="0"/>
                        </a:rPr>
                        <a:t> Steel Ltd</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9000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4014230183"/>
                  </a:ext>
                </a:extLst>
              </a:tr>
              <a:tr h="321415">
                <a:tc>
                  <a:txBody>
                    <a:bodyPr/>
                    <a:lstStyle/>
                    <a:p>
                      <a:pPr algn="l" fontAlgn="b"/>
                      <a:r>
                        <a:rPr lang="en-IN" sz="900" u="none" strike="noStrike" dirty="0">
                          <a:effectLst/>
                          <a:latin typeface="Verdana" panose="020B0604030504040204" pitchFamily="34" charset="0"/>
                          <a:ea typeface="Verdana" panose="020B0604030504040204" pitchFamily="34" charset="0"/>
                        </a:rPr>
                        <a:t>Pithampur Steels Ltd</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16500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839095593"/>
                  </a:ext>
                </a:extLst>
              </a:tr>
              <a:tr h="321415">
                <a:tc>
                  <a:txBody>
                    <a:bodyPr/>
                    <a:lstStyle/>
                    <a:p>
                      <a:pPr algn="l" fontAlgn="b"/>
                      <a:r>
                        <a:rPr lang="en-IN" sz="900" u="none" strike="noStrike" dirty="0">
                          <a:effectLst/>
                          <a:latin typeface="Verdana" panose="020B0604030504040204" pitchFamily="34" charset="0"/>
                          <a:ea typeface="Verdana" panose="020B0604030504040204" pitchFamily="34" charset="0"/>
                        </a:rPr>
                        <a:t>Steel Tubes Of India Ltd</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8000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1834577562"/>
                  </a:ext>
                </a:extLst>
              </a:tr>
              <a:tr h="321415">
                <a:tc>
                  <a:txBody>
                    <a:bodyPr/>
                    <a:lstStyle/>
                    <a:p>
                      <a:pPr algn="l" fontAlgn="b"/>
                      <a:r>
                        <a:rPr lang="en-IN" sz="900" u="none" strike="noStrike" dirty="0">
                          <a:effectLst/>
                          <a:latin typeface="Verdana" panose="020B0604030504040204" pitchFamily="34" charset="0"/>
                          <a:ea typeface="Verdana" panose="020B0604030504040204" pitchFamily="34" charset="0"/>
                        </a:rPr>
                        <a:t>Surya Gases </a:t>
                      </a:r>
                      <a:r>
                        <a:rPr lang="en-IN" sz="900" u="none" strike="noStrike" dirty="0" err="1">
                          <a:effectLst/>
                          <a:latin typeface="Verdana" panose="020B0604030504040204" pitchFamily="34" charset="0"/>
                          <a:ea typeface="Verdana" panose="020B0604030504040204" pitchFamily="34" charset="0"/>
                        </a:rPr>
                        <a:t>pvt</a:t>
                      </a:r>
                      <a:r>
                        <a:rPr lang="en-IN" sz="900" u="none" strike="noStrike" dirty="0">
                          <a:effectLst/>
                          <a:latin typeface="Verdana" panose="020B0604030504040204" pitchFamily="34" charset="0"/>
                          <a:ea typeface="Verdana" panose="020B0604030504040204" pitchFamily="34" charset="0"/>
                        </a:rPr>
                        <a:t> Ltd</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10500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675496166"/>
                  </a:ext>
                </a:extLst>
              </a:tr>
              <a:tr h="321415">
                <a:tc>
                  <a:txBody>
                    <a:bodyPr/>
                    <a:lstStyle/>
                    <a:p>
                      <a:pPr algn="l" fontAlgn="b"/>
                      <a:r>
                        <a:rPr lang="en-IN" sz="900" u="none" strike="noStrike" dirty="0">
                          <a:effectLst/>
                          <a:latin typeface="Verdana" panose="020B0604030504040204" pitchFamily="34" charset="0"/>
                          <a:ea typeface="Verdana" panose="020B0604030504040204" pitchFamily="34" charset="0"/>
                        </a:rPr>
                        <a:t>Vinayak gases ltd</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9600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2585864"/>
                  </a:ext>
                </a:extLst>
              </a:tr>
              <a:tr h="321415">
                <a:tc>
                  <a:txBody>
                    <a:bodyPr/>
                    <a:lstStyle/>
                    <a:p>
                      <a:pPr algn="l" fontAlgn="b"/>
                      <a:r>
                        <a:rPr lang="en-US" sz="900" u="none" strike="noStrike" dirty="0">
                          <a:effectLst/>
                          <a:latin typeface="Verdana" panose="020B0604030504040204" pitchFamily="34" charset="0"/>
                          <a:ea typeface="Verdana" panose="020B0604030504040204" pitchFamily="34" charset="0"/>
                        </a:rPr>
                        <a:t>Inert Cryogenics and Allied gasses</a:t>
                      </a:r>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7000</a:t>
                      </a:r>
                    </a:p>
                  </a:txBody>
                  <a:tcPr marL="7502" marR="7502" marT="7502" marB="0" anchor="ctr"/>
                </a:tc>
                <a:extLst>
                  <a:ext uri="{0D108BD9-81ED-4DB2-BD59-A6C34878D82A}">
                    <a16:rowId xmlns:a16="http://schemas.microsoft.com/office/drawing/2014/main" val="3049581066"/>
                  </a:ext>
                </a:extLst>
              </a:tr>
              <a:tr h="321415">
                <a:tc>
                  <a:txBody>
                    <a:bodyPr/>
                    <a:lstStyle/>
                    <a:p>
                      <a:pPr algn="l" fontAlgn="b"/>
                      <a:r>
                        <a:rPr lang="en-IN" sz="900" u="none" strike="noStrike" dirty="0" err="1">
                          <a:effectLst/>
                          <a:latin typeface="Verdana" panose="020B0604030504040204" pitchFamily="34" charset="0"/>
                          <a:ea typeface="Verdana" panose="020B0604030504040204" pitchFamily="34" charset="0"/>
                        </a:rPr>
                        <a:t>Inheart</a:t>
                      </a:r>
                      <a:r>
                        <a:rPr lang="en-IN" sz="900" u="none" strike="noStrike" dirty="0">
                          <a:effectLst/>
                          <a:latin typeface="Verdana" panose="020B0604030504040204" pitchFamily="34" charset="0"/>
                          <a:ea typeface="Verdana" panose="020B0604030504040204" pitchFamily="34" charset="0"/>
                        </a:rPr>
                        <a:t> gasses </a:t>
                      </a:r>
                      <a:r>
                        <a:rPr lang="en-IN" sz="900" u="none" strike="noStrike" dirty="0" err="1">
                          <a:effectLst/>
                          <a:latin typeface="Verdana" panose="020B0604030504040204" pitchFamily="34" charset="0"/>
                          <a:ea typeface="Verdana" panose="020B0604030504040204" pitchFamily="34" charset="0"/>
                        </a:rPr>
                        <a:t>pvt</a:t>
                      </a:r>
                      <a:r>
                        <a:rPr lang="en-IN" sz="900" u="none" strike="noStrike" dirty="0">
                          <a:effectLst/>
                          <a:latin typeface="Verdana" panose="020B0604030504040204" pitchFamily="34" charset="0"/>
                          <a:ea typeface="Verdana" panose="020B0604030504040204" pitchFamily="34" charset="0"/>
                        </a:rPr>
                        <a:t> ltd</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7500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612994601"/>
                  </a:ext>
                </a:extLst>
              </a:tr>
              <a:tr h="321415">
                <a:tc>
                  <a:txBody>
                    <a:bodyPr/>
                    <a:lstStyle/>
                    <a:p>
                      <a:pPr algn="l" fontAlgn="b"/>
                      <a:r>
                        <a:rPr lang="en-IN" sz="900" u="none" strike="noStrike">
                          <a:effectLst/>
                          <a:latin typeface="Verdana" panose="020B0604030504040204" pitchFamily="34" charset="0"/>
                          <a:ea typeface="Verdana" panose="020B0604030504040204" pitchFamily="34" charset="0"/>
                        </a:rPr>
                        <a:t>Audhyogic gases pvt ltd</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8040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50989131"/>
                  </a:ext>
                </a:extLst>
              </a:tr>
              <a:tr h="321415">
                <a:tc>
                  <a:txBody>
                    <a:bodyPr/>
                    <a:lstStyle/>
                    <a:p>
                      <a:pPr algn="l" fontAlgn="b"/>
                      <a:r>
                        <a:rPr lang="en-US" sz="900" u="none" strike="noStrike" dirty="0" err="1">
                          <a:effectLst/>
                          <a:latin typeface="Verdana" panose="020B0604030504040204" pitchFamily="34" charset="0"/>
                          <a:ea typeface="Verdana" panose="020B0604030504040204" pitchFamily="34" charset="0"/>
                        </a:rPr>
                        <a:t>Malwa</a:t>
                      </a:r>
                      <a:r>
                        <a:rPr lang="en-US" sz="900" u="none" strike="noStrike" dirty="0">
                          <a:effectLst/>
                          <a:latin typeface="Verdana" panose="020B0604030504040204" pitchFamily="34" charset="0"/>
                          <a:ea typeface="Verdana" panose="020B0604030504040204" pitchFamily="34" charset="0"/>
                        </a:rPr>
                        <a:t> oxygen and industrial gases</a:t>
                      </a:r>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9300</a:t>
                      </a:r>
                    </a:p>
                  </a:txBody>
                  <a:tcPr marL="7502" marR="7502" marT="7502" marB="0" anchor="ctr"/>
                </a:tc>
                <a:extLst>
                  <a:ext uri="{0D108BD9-81ED-4DB2-BD59-A6C34878D82A}">
                    <a16:rowId xmlns:a16="http://schemas.microsoft.com/office/drawing/2014/main" val="2003127918"/>
                  </a:ext>
                </a:extLst>
              </a:tr>
              <a:tr h="321415">
                <a:tc>
                  <a:txBody>
                    <a:bodyPr/>
                    <a:lstStyle/>
                    <a:p>
                      <a:pPr algn="l" fontAlgn="b"/>
                      <a:r>
                        <a:rPr lang="en-IN" sz="900" u="none" strike="noStrike" dirty="0" err="1">
                          <a:effectLst/>
                          <a:latin typeface="Verdana" panose="020B0604030504040204" pitchFamily="34" charset="0"/>
                          <a:ea typeface="Verdana" panose="020B0604030504040204" pitchFamily="34" charset="0"/>
                        </a:rPr>
                        <a:t>Dewas</a:t>
                      </a:r>
                      <a:r>
                        <a:rPr lang="en-IN" sz="900" u="none" strike="noStrike" dirty="0">
                          <a:effectLst/>
                          <a:latin typeface="Verdana" panose="020B0604030504040204" pitchFamily="34" charset="0"/>
                          <a:ea typeface="Verdana" panose="020B0604030504040204" pitchFamily="34" charset="0"/>
                        </a:rPr>
                        <a:t> gasses ltd</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10000</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69403681"/>
                  </a:ext>
                </a:extLst>
              </a:tr>
              <a:tr h="321415">
                <a:tc>
                  <a:txBody>
                    <a:bodyPr/>
                    <a:lstStyle/>
                    <a:p>
                      <a:pPr algn="l" fontAlgn="b"/>
                      <a:r>
                        <a:rPr lang="en-US" sz="900" u="none" strike="noStrike" dirty="0">
                          <a:effectLst/>
                          <a:latin typeface="Verdana" panose="020B0604030504040204" pitchFamily="34" charset="0"/>
                          <a:ea typeface="Verdana" panose="020B0604030504040204" pitchFamily="34" charset="0"/>
                        </a:rPr>
                        <a:t>M/s Bharti Air Product, Bhopal</a:t>
                      </a:r>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9000</a:t>
                      </a:r>
                    </a:p>
                  </a:txBody>
                  <a:tcPr marL="7502" marR="7502" marT="7502" marB="0" anchor="ctr"/>
                </a:tc>
                <a:extLst>
                  <a:ext uri="{0D108BD9-81ED-4DB2-BD59-A6C34878D82A}">
                    <a16:rowId xmlns:a16="http://schemas.microsoft.com/office/drawing/2014/main" val="2223584897"/>
                  </a:ext>
                </a:extLst>
              </a:tr>
              <a:tr h="321415">
                <a:tc>
                  <a:txBody>
                    <a:bodyPr/>
                    <a:lstStyle/>
                    <a:p>
                      <a:pPr algn="l" fontAlgn="b"/>
                      <a:r>
                        <a:rPr lang="en-US" sz="900" u="none" strike="noStrike" dirty="0">
                          <a:effectLst/>
                          <a:latin typeface="Verdana" panose="020B0604030504040204" pitchFamily="34" charset="0"/>
                          <a:ea typeface="Verdana" panose="020B0604030504040204" pitchFamily="34" charset="0"/>
                        </a:rPr>
                        <a:t>M/s </a:t>
                      </a:r>
                      <a:r>
                        <a:rPr lang="en-US" sz="900" u="none" strike="noStrike" dirty="0" err="1">
                          <a:effectLst/>
                          <a:latin typeface="Verdana" panose="020B0604030504040204" pitchFamily="34" charset="0"/>
                          <a:ea typeface="Verdana" panose="020B0604030504040204" pitchFamily="34" charset="0"/>
                        </a:rPr>
                        <a:t>Niket</a:t>
                      </a:r>
                      <a:r>
                        <a:rPr lang="en-US" sz="900" u="none" strike="noStrike" dirty="0">
                          <a:effectLst/>
                          <a:latin typeface="Verdana" panose="020B0604030504040204" pitchFamily="34" charset="0"/>
                          <a:ea typeface="Verdana" panose="020B0604030504040204" pitchFamily="34" charset="0"/>
                        </a:rPr>
                        <a:t> Udyog Limited, </a:t>
                      </a:r>
                      <a:r>
                        <a:rPr lang="en-US" sz="900" u="none" strike="noStrike" dirty="0" err="1">
                          <a:effectLst/>
                          <a:latin typeface="Verdana" panose="020B0604030504040204" pitchFamily="34" charset="0"/>
                          <a:ea typeface="Verdana" panose="020B0604030504040204" pitchFamily="34" charset="0"/>
                        </a:rPr>
                        <a:t>Chhindwara</a:t>
                      </a:r>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en-US" sz="900" b="0" i="0" u="none" strike="noStrike" dirty="0">
                          <a:solidFill>
                            <a:srgbClr val="000000"/>
                          </a:solidFill>
                          <a:effectLst/>
                          <a:latin typeface="Verdana" panose="020B0604030504040204" pitchFamily="34" charset="0"/>
                          <a:ea typeface="Verdana" panose="020B0604030504040204" pitchFamily="34" charset="0"/>
                        </a:rPr>
                        <a:t>10500</a:t>
                      </a:r>
                    </a:p>
                  </a:txBody>
                  <a:tcPr marL="7502" marR="7502" marT="7502" marB="0" anchor="ctr"/>
                </a:tc>
                <a:extLst>
                  <a:ext uri="{0D108BD9-81ED-4DB2-BD59-A6C34878D82A}">
                    <a16:rowId xmlns:a16="http://schemas.microsoft.com/office/drawing/2014/main" val="2818430138"/>
                  </a:ext>
                </a:extLst>
              </a:tr>
              <a:tr h="321415">
                <a:tc>
                  <a:txBody>
                    <a:bodyPr/>
                    <a:lstStyle/>
                    <a:p>
                      <a:pPr algn="l" fontAlgn="b"/>
                      <a:r>
                        <a:rPr lang="pt-BR" sz="900" u="none" strike="noStrike" dirty="0">
                          <a:effectLst/>
                          <a:latin typeface="Verdana" panose="020B0604030504040204" pitchFamily="34" charset="0"/>
                          <a:ea typeface="Verdana" panose="020B0604030504040204" pitchFamily="34" charset="0"/>
                        </a:rPr>
                        <a:t>M/s Rewa Gases Pvt Ltd, Singrauli</a:t>
                      </a:r>
                      <a:endParaRPr lang="pt-BR"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r>
                        <a:rPr lang="pt-BR" sz="900" b="0" i="0" u="none" strike="noStrike" dirty="0">
                          <a:solidFill>
                            <a:srgbClr val="000000"/>
                          </a:solidFill>
                          <a:effectLst/>
                          <a:latin typeface="Verdana" panose="020B0604030504040204" pitchFamily="34" charset="0"/>
                          <a:ea typeface="Verdana" panose="020B0604030504040204" pitchFamily="34" charset="0"/>
                        </a:rPr>
                        <a:t>12000</a:t>
                      </a:r>
                    </a:p>
                  </a:txBody>
                  <a:tcPr marL="7502" marR="7502" marT="7502" marB="0" anchor="ctr"/>
                </a:tc>
                <a:extLst>
                  <a:ext uri="{0D108BD9-81ED-4DB2-BD59-A6C34878D82A}">
                    <a16:rowId xmlns:a16="http://schemas.microsoft.com/office/drawing/2014/main" val="2554268205"/>
                  </a:ext>
                </a:extLst>
              </a:tr>
              <a:tr h="321415">
                <a:tc>
                  <a:txBody>
                    <a:bodyPr/>
                    <a:lstStyle/>
                    <a:p>
                      <a:pPr algn="l" fontAlgn="b"/>
                      <a:r>
                        <a:rPr lang="pt-BR" sz="900" b="0" i="0" u="none" strike="noStrike" dirty="0">
                          <a:solidFill>
                            <a:srgbClr val="000000"/>
                          </a:solidFill>
                          <a:effectLst/>
                          <a:latin typeface="Verdana" panose="020B0604030504040204" pitchFamily="34" charset="0"/>
                          <a:ea typeface="Verdana" panose="020B0604030504040204" pitchFamily="34" charset="0"/>
                        </a:rPr>
                        <a:t>Grey Iron Foundry, Jabalpur</a:t>
                      </a:r>
                    </a:p>
                  </a:txBody>
                  <a:tcPr marL="7502" marR="7502" marT="7502" marB="0" anchor="ctr"/>
                </a:tc>
                <a:tc>
                  <a:txBody>
                    <a:bodyPr/>
                    <a:lstStyle/>
                    <a:p>
                      <a:pPr algn="ctr" fontAlgn="b"/>
                      <a:r>
                        <a:rPr lang="pt-BR" sz="900" b="0" i="0" u="none" strike="noStrike" dirty="0">
                          <a:solidFill>
                            <a:srgbClr val="000000"/>
                          </a:solidFill>
                          <a:effectLst/>
                          <a:latin typeface="Verdana" panose="020B0604030504040204" pitchFamily="34" charset="0"/>
                          <a:ea typeface="Verdana" panose="020B0604030504040204" pitchFamily="34" charset="0"/>
                        </a:rPr>
                        <a:t>18000</a:t>
                      </a:r>
                    </a:p>
                  </a:txBody>
                  <a:tcPr marL="7502" marR="7502" marT="7502" marB="0" anchor="ctr"/>
                </a:tc>
                <a:extLst>
                  <a:ext uri="{0D108BD9-81ED-4DB2-BD59-A6C34878D82A}">
                    <a16:rowId xmlns:a16="http://schemas.microsoft.com/office/drawing/2014/main" val="3769179242"/>
                  </a:ext>
                </a:extLst>
              </a:tr>
            </a:tbl>
          </a:graphicData>
        </a:graphic>
      </p:graphicFrame>
    </p:spTree>
    <p:extLst>
      <p:ext uri="{BB962C8B-B14F-4D97-AF65-F5344CB8AC3E}">
        <p14:creationId xmlns:p14="http://schemas.microsoft.com/office/powerpoint/2010/main" val="3326921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50AE733A-AE00-45FE-9922-871547B398FA}"/>
              </a:ext>
            </a:extLst>
          </p:cNvPr>
          <p:cNvSpPr txBox="1">
            <a:spLocks/>
          </p:cNvSpPr>
          <p:nvPr/>
        </p:nvSpPr>
        <p:spPr>
          <a:xfrm>
            <a:off x="352380" y="-738073"/>
            <a:ext cx="4219621" cy="65484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50" spc="-113" dirty="0">
              <a:solidFill>
                <a:srgbClr val="48776A"/>
              </a:solidFill>
              <a:latin typeface="Montserrat" panose="02000505000000020004" pitchFamily="2" charset="0"/>
            </a:endParaRPr>
          </a:p>
        </p:txBody>
      </p:sp>
      <p:sp>
        <p:nvSpPr>
          <p:cNvPr id="3" name="Rectangle 2">
            <a:extLst>
              <a:ext uri="{FF2B5EF4-FFF2-40B4-BE49-F238E27FC236}">
                <a16:creationId xmlns:a16="http://schemas.microsoft.com/office/drawing/2014/main" id="{C8148C4B-C620-4EC6-9CE9-22C5052E02A7}"/>
              </a:ext>
            </a:extLst>
          </p:cNvPr>
          <p:cNvSpPr/>
          <p:nvPr/>
        </p:nvSpPr>
        <p:spPr>
          <a:xfrm>
            <a:off x="344884" y="217003"/>
            <a:ext cx="3998793" cy="276999"/>
          </a:xfrm>
          <a:prstGeom prst="rect">
            <a:avLst/>
          </a:prstGeom>
        </p:spPr>
        <p:txBody>
          <a:bodyPr wrap="square" anchor="ctr">
            <a:spAutoFit/>
          </a:bodyPr>
          <a:lstStyle/>
          <a:p>
            <a:r>
              <a:rPr lang="en-US" sz="1200" b="1" dirty="0">
                <a:solidFill>
                  <a:schemeClr val="tx1">
                    <a:lumMod val="95000"/>
                    <a:lumOff val="5000"/>
                  </a:schemeClr>
                </a:solidFill>
                <a:latin typeface="Verdana" panose="020B0604030504040204" pitchFamily="34" charset="0"/>
                <a:ea typeface="Verdana" panose="020B0604030504040204" pitchFamily="34" charset="0"/>
                <a:cs typeface="Arial" panose="020B0604020202020204" pitchFamily="34" charset="0"/>
              </a:rPr>
              <a:t>Project Outline and Background </a:t>
            </a:r>
          </a:p>
        </p:txBody>
      </p:sp>
      <p:sp>
        <p:nvSpPr>
          <p:cNvPr id="2" name="Rectangle 1">
            <a:extLst>
              <a:ext uri="{FF2B5EF4-FFF2-40B4-BE49-F238E27FC236}">
                <a16:creationId xmlns:a16="http://schemas.microsoft.com/office/drawing/2014/main" id="{820B0F2F-62EA-4FFE-AC0D-8F80E251F52C}"/>
              </a:ext>
            </a:extLst>
          </p:cNvPr>
          <p:cNvSpPr/>
          <p:nvPr/>
        </p:nvSpPr>
        <p:spPr>
          <a:xfrm>
            <a:off x="4343677" y="579989"/>
            <a:ext cx="4455439" cy="5840897"/>
          </a:xfrm>
          <a:prstGeom prst="rect">
            <a:avLst/>
          </a:prstGeom>
        </p:spPr>
        <p:txBody>
          <a:bodyPr vert="horz" lIns="91440" tIns="45720" rIns="91440" bIns="45720" rtlCol="0" anchor="ctr">
            <a:noAutofit/>
          </a:bodyPr>
          <a:lstStyle/>
          <a:p>
            <a:pPr algn="just" eaLnBrk="1" hangingPunct="1">
              <a:lnSpc>
                <a:spcPct val="150000"/>
              </a:lnSpc>
              <a:spcAft>
                <a:spcPts val="225"/>
              </a:spcAft>
            </a:pPr>
            <a:r>
              <a:rPr lang="en-US" sz="1200" dirty="0">
                <a:latin typeface="Verdana" panose="020B0604030504040204" pitchFamily="34" charset="0"/>
                <a:ea typeface="Verdana" panose="020B0604030504040204" pitchFamily="34" charset="0"/>
                <a:cs typeface="Arial" panose="020B0604020202020204" pitchFamily="34" charset="0"/>
              </a:rPr>
              <a:t>Bharat Oman Refineries Limited was incorporated in 1994 as a Public Limited Company with equal equity participation of Bharat Petroleum Corporation Limited (“BPCL”, a Government of India Undertaking) and OQ (formerly OOC). Presently, BPCL is holding 63.4% and OQ is holding 36.6% equity in the Company. The company has become subsidiary of BPCL effective from 1st April, 2020. The Government of Madhya Pradesh is also stakeholder in the Company. Since commissioning, the Company has achieved significant milestones and has recently implemented the debottlenecking project to enhance capacity from 6.0 to 7.8 MMTPA with capability to produce 100% BS-VI specifications fuel. BORL wants to diversify into specialty chemicals business having lower capex and high margin opportunities. </a:t>
            </a:r>
          </a:p>
          <a:p>
            <a:pPr algn="just" eaLnBrk="1" hangingPunct="1">
              <a:lnSpc>
                <a:spcPct val="150000"/>
              </a:lnSpc>
              <a:spcAft>
                <a:spcPts val="225"/>
              </a:spcAft>
            </a:pPr>
            <a:endParaRPr lang="en-US" sz="1200" dirty="0">
              <a:latin typeface="Verdana" panose="020B0604030504040204" pitchFamily="34" charset="0"/>
              <a:ea typeface="Verdana" panose="020B0604030504040204" pitchFamily="34" charset="0"/>
              <a:cs typeface="Arial" panose="020B0604020202020204" pitchFamily="34" charset="0"/>
            </a:endParaRPr>
          </a:p>
          <a:p>
            <a:pPr algn="just" eaLnBrk="1" hangingPunct="1">
              <a:lnSpc>
                <a:spcPct val="150000"/>
              </a:lnSpc>
              <a:spcAft>
                <a:spcPts val="225"/>
              </a:spcAft>
            </a:pPr>
            <a:r>
              <a:rPr lang="en-US" sz="1200" dirty="0">
                <a:latin typeface="Verdana" panose="020B0604030504040204" pitchFamily="34" charset="0"/>
                <a:ea typeface="Verdana" panose="020B0604030504040204" pitchFamily="34" charset="0"/>
                <a:cs typeface="Arial" panose="020B0604020202020204" pitchFamily="34" charset="0"/>
              </a:rPr>
              <a:t>The client is looking for a customized study to identify possibilities for marketing of medical and industrial oxygen within 200 KM radius of Bina, Madhya Pradesh</a:t>
            </a:r>
          </a:p>
          <a:p>
            <a:pPr algn="just" eaLnBrk="1" hangingPunct="1">
              <a:lnSpc>
                <a:spcPct val="150000"/>
              </a:lnSpc>
              <a:spcAft>
                <a:spcPts val="225"/>
              </a:spcAft>
            </a:pPr>
            <a:endParaRPr lang="en-US" sz="1200" dirty="0">
              <a:latin typeface="Verdana" panose="020B0604030504040204" pitchFamily="34" charset="0"/>
              <a:ea typeface="Verdan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D89B27B-299A-49DA-8086-27D2C0713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10" y="1275964"/>
            <a:ext cx="3466193" cy="4306072"/>
          </a:xfrm>
          <a:prstGeom prst="rect">
            <a:avLst/>
          </a:prstGeom>
        </p:spPr>
      </p:pic>
    </p:spTree>
    <p:extLst>
      <p:ext uri="{BB962C8B-B14F-4D97-AF65-F5344CB8AC3E}">
        <p14:creationId xmlns:p14="http://schemas.microsoft.com/office/powerpoint/2010/main" val="1693355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Medical Oxygen Market Outlook </a:t>
            </a:r>
          </a:p>
        </p:txBody>
      </p:sp>
      <p:sp>
        <p:nvSpPr>
          <p:cNvPr id="6" name="TextBox 13">
            <a:extLst>
              <a:ext uri="{FF2B5EF4-FFF2-40B4-BE49-F238E27FC236}">
                <a16:creationId xmlns:a16="http://schemas.microsoft.com/office/drawing/2014/main" id="{18513B9F-6CF3-4ABA-9C05-F96A811AA515}"/>
              </a:ext>
            </a:extLst>
          </p:cNvPr>
          <p:cNvSpPr txBox="1"/>
          <p:nvPr/>
        </p:nvSpPr>
        <p:spPr>
          <a:xfrm>
            <a:off x="195084" y="846744"/>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Medical </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Oxygen Demand, By Volume,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(Million Cubic Meter)</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0" name="Chart 19">
            <a:extLst>
              <a:ext uri="{FF2B5EF4-FFF2-40B4-BE49-F238E27FC236}">
                <a16:creationId xmlns:a16="http://schemas.microsoft.com/office/drawing/2014/main" id="{C5036CFF-A8DF-4BAC-9689-DA3FFF04F20A}"/>
              </a:ext>
            </a:extLst>
          </p:cNvPr>
          <p:cNvGraphicFramePr/>
          <p:nvPr>
            <p:extLst>
              <p:ext uri="{D42A27DB-BD31-4B8C-83A1-F6EECF244321}">
                <p14:modId xmlns:p14="http://schemas.microsoft.com/office/powerpoint/2010/main" val="38722922"/>
              </p:ext>
            </p:extLst>
          </p:nvPr>
        </p:nvGraphicFramePr>
        <p:xfrm>
          <a:off x="179388" y="1321939"/>
          <a:ext cx="8576571" cy="21427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a:extLst>
              <a:ext uri="{FF2B5EF4-FFF2-40B4-BE49-F238E27FC236}">
                <a16:creationId xmlns:a16="http://schemas.microsoft.com/office/drawing/2014/main" id="{52610D51-911D-4991-B721-4FD1AD12DA55}"/>
              </a:ext>
            </a:extLst>
          </p:cNvPr>
          <p:cNvGraphicFramePr>
            <a:graphicFrameLocks noGrp="1"/>
          </p:cNvGraphicFramePr>
          <p:nvPr>
            <p:extLst>
              <p:ext uri="{D42A27DB-BD31-4B8C-83A1-F6EECF244321}">
                <p14:modId xmlns:p14="http://schemas.microsoft.com/office/powerpoint/2010/main" val="564983141"/>
              </p:ext>
            </p:extLst>
          </p:nvPr>
        </p:nvGraphicFramePr>
        <p:xfrm>
          <a:off x="166056" y="4078514"/>
          <a:ext cx="8760223" cy="1932744"/>
        </p:xfrm>
        <a:graphic>
          <a:graphicData uri="http://schemas.openxmlformats.org/drawingml/2006/table">
            <a:tbl>
              <a:tblPr>
                <a:tableStyleId>{616DA210-FB5B-4158-B5E0-FEB733F419BA}</a:tableStyleId>
              </a:tblPr>
              <a:tblGrid>
                <a:gridCol w="1295313">
                  <a:extLst>
                    <a:ext uri="{9D8B030D-6E8A-4147-A177-3AD203B41FA5}">
                      <a16:colId xmlns:a16="http://schemas.microsoft.com/office/drawing/2014/main" val="557315921"/>
                    </a:ext>
                  </a:extLst>
                </a:gridCol>
                <a:gridCol w="392890">
                  <a:extLst>
                    <a:ext uri="{9D8B030D-6E8A-4147-A177-3AD203B41FA5}">
                      <a16:colId xmlns:a16="http://schemas.microsoft.com/office/drawing/2014/main" val="2484721766"/>
                    </a:ext>
                  </a:extLst>
                </a:gridCol>
                <a:gridCol w="392890">
                  <a:extLst>
                    <a:ext uri="{9D8B030D-6E8A-4147-A177-3AD203B41FA5}">
                      <a16:colId xmlns:a16="http://schemas.microsoft.com/office/drawing/2014/main" val="3977744914"/>
                    </a:ext>
                  </a:extLst>
                </a:gridCol>
                <a:gridCol w="392890">
                  <a:extLst>
                    <a:ext uri="{9D8B030D-6E8A-4147-A177-3AD203B41FA5}">
                      <a16:colId xmlns:a16="http://schemas.microsoft.com/office/drawing/2014/main" val="2252866381"/>
                    </a:ext>
                  </a:extLst>
                </a:gridCol>
                <a:gridCol w="392890">
                  <a:extLst>
                    <a:ext uri="{9D8B030D-6E8A-4147-A177-3AD203B41FA5}">
                      <a16:colId xmlns:a16="http://schemas.microsoft.com/office/drawing/2014/main" val="1372617211"/>
                    </a:ext>
                  </a:extLst>
                </a:gridCol>
                <a:gridCol w="392890">
                  <a:extLst>
                    <a:ext uri="{9D8B030D-6E8A-4147-A177-3AD203B41FA5}">
                      <a16:colId xmlns:a16="http://schemas.microsoft.com/office/drawing/2014/main" val="1514165006"/>
                    </a:ext>
                  </a:extLst>
                </a:gridCol>
                <a:gridCol w="392890">
                  <a:extLst>
                    <a:ext uri="{9D8B030D-6E8A-4147-A177-3AD203B41FA5}">
                      <a16:colId xmlns:a16="http://schemas.microsoft.com/office/drawing/2014/main" val="1132315128"/>
                    </a:ext>
                  </a:extLst>
                </a:gridCol>
                <a:gridCol w="392890">
                  <a:extLst>
                    <a:ext uri="{9D8B030D-6E8A-4147-A177-3AD203B41FA5}">
                      <a16:colId xmlns:a16="http://schemas.microsoft.com/office/drawing/2014/main" val="520069901"/>
                    </a:ext>
                  </a:extLst>
                </a:gridCol>
                <a:gridCol w="392890">
                  <a:extLst>
                    <a:ext uri="{9D8B030D-6E8A-4147-A177-3AD203B41FA5}">
                      <a16:colId xmlns:a16="http://schemas.microsoft.com/office/drawing/2014/main" val="1985309054"/>
                    </a:ext>
                  </a:extLst>
                </a:gridCol>
                <a:gridCol w="392890">
                  <a:extLst>
                    <a:ext uri="{9D8B030D-6E8A-4147-A177-3AD203B41FA5}">
                      <a16:colId xmlns:a16="http://schemas.microsoft.com/office/drawing/2014/main" val="732151571"/>
                    </a:ext>
                  </a:extLst>
                </a:gridCol>
                <a:gridCol w="392890">
                  <a:extLst>
                    <a:ext uri="{9D8B030D-6E8A-4147-A177-3AD203B41FA5}">
                      <a16:colId xmlns:a16="http://schemas.microsoft.com/office/drawing/2014/main" val="172389872"/>
                    </a:ext>
                  </a:extLst>
                </a:gridCol>
                <a:gridCol w="392890">
                  <a:extLst>
                    <a:ext uri="{9D8B030D-6E8A-4147-A177-3AD203B41FA5}">
                      <a16:colId xmlns:a16="http://schemas.microsoft.com/office/drawing/2014/main" val="4271186305"/>
                    </a:ext>
                  </a:extLst>
                </a:gridCol>
                <a:gridCol w="392890">
                  <a:extLst>
                    <a:ext uri="{9D8B030D-6E8A-4147-A177-3AD203B41FA5}">
                      <a16:colId xmlns:a16="http://schemas.microsoft.com/office/drawing/2014/main" val="3914628600"/>
                    </a:ext>
                  </a:extLst>
                </a:gridCol>
                <a:gridCol w="392890">
                  <a:extLst>
                    <a:ext uri="{9D8B030D-6E8A-4147-A177-3AD203B41FA5}">
                      <a16:colId xmlns:a16="http://schemas.microsoft.com/office/drawing/2014/main" val="622622979"/>
                    </a:ext>
                  </a:extLst>
                </a:gridCol>
                <a:gridCol w="392890">
                  <a:extLst>
                    <a:ext uri="{9D8B030D-6E8A-4147-A177-3AD203B41FA5}">
                      <a16:colId xmlns:a16="http://schemas.microsoft.com/office/drawing/2014/main" val="2611157695"/>
                    </a:ext>
                  </a:extLst>
                </a:gridCol>
                <a:gridCol w="392890">
                  <a:extLst>
                    <a:ext uri="{9D8B030D-6E8A-4147-A177-3AD203B41FA5}">
                      <a16:colId xmlns:a16="http://schemas.microsoft.com/office/drawing/2014/main" val="1861445953"/>
                    </a:ext>
                  </a:extLst>
                </a:gridCol>
                <a:gridCol w="392890">
                  <a:extLst>
                    <a:ext uri="{9D8B030D-6E8A-4147-A177-3AD203B41FA5}">
                      <a16:colId xmlns:a16="http://schemas.microsoft.com/office/drawing/2014/main" val="3866112127"/>
                    </a:ext>
                  </a:extLst>
                </a:gridCol>
                <a:gridCol w="392890">
                  <a:extLst>
                    <a:ext uri="{9D8B030D-6E8A-4147-A177-3AD203B41FA5}">
                      <a16:colId xmlns:a16="http://schemas.microsoft.com/office/drawing/2014/main" val="1911953362"/>
                    </a:ext>
                  </a:extLst>
                </a:gridCol>
                <a:gridCol w="392890">
                  <a:extLst>
                    <a:ext uri="{9D8B030D-6E8A-4147-A177-3AD203B41FA5}">
                      <a16:colId xmlns:a16="http://schemas.microsoft.com/office/drawing/2014/main" val="4159813901"/>
                    </a:ext>
                  </a:extLst>
                </a:gridCol>
                <a:gridCol w="392890">
                  <a:extLst>
                    <a:ext uri="{9D8B030D-6E8A-4147-A177-3AD203B41FA5}">
                      <a16:colId xmlns:a16="http://schemas.microsoft.com/office/drawing/2014/main" val="133766673"/>
                    </a:ext>
                  </a:extLst>
                </a:gridCol>
              </a:tblGrid>
              <a:tr h="483186">
                <a:tc>
                  <a:txBody>
                    <a:bodyPr/>
                    <a:lstStyle/>
                    <a:p>
                      <a:pPr algn="l" fontAlgn="b"/>
                      <a:r>
                        <a:rPr lang="en-US" sz="800" b="1" i="0" u="none" strike="noStrike" dirty="0">
                          <a:solidFill>
                            <a:schemeClr val="tx1"/>
                          </a:solidFill>
                          <a:effectLst/>
                          <a:latin typeface="Verdana" panose="020B0604030504040204" pitchFamily="34" charset="0"/>
                          <a:ea typeface="Verdana" panose="020B0604030504040204" pitchFamily="34" charset="0"/>
                        </a:rPr>
                        <a:t>By Type Of Hospitals</a:t>
                      </a:r>
                      <a:endParaRPr lang="en-IN" sz="800" b="1" i="0" u="none" strike="noStrike" dirty="0">
                        <a:solidFill>
                          <a:schemeClr val="tx1"/>
                        </a:solidFill>
                        <a:effectLst/>
                        <a:latin typeface="Verdana" panose="020B0604030504040204" pitchFamily="34" charset="0"/>
                        <a:ea typeface="Verdana" panose="020B0604030504040204" pitchFamily="34" charset="0"/>
                      </a:endParaRPr>
                    </a:p>
                  </a:txBody>
                  <a:tcPr marL="5528" marR="5528" marT="5528"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2019</a:t>
                      </a:r>
                    </a:p>
                  </a:txBody>
                  <a:tcPr marL="9525" marR="9525" marT="9525" marB="0" anchor="ctr">
                    <a:solidFill>
                      <a:schemeClr val="bg2">
                        <a:lumMod val="90000"/>
                      </a:schemeClr>
                    </a:solidFill>
                  </a:tcPr>
                </a:tc>
                <a:tc>
                  <a:txBody>
                    <a:bodyPr/>
                    <a:lstStyle/>
                    <a:p>
                      <a:pPr algn="ctr" fontAlgn="b"/>
                      <a:r>
                        <a:rPr lang="en-IN" sz="800" b="1" i="0" u="none" strike="noStrike">
                          <a:solidFill>
                            <a:schemeClr val="tx1"/>
                          </a:solidFill>
                          <a:effectLst/>
                          <a:latin typeface="Verdana" panose="020B0604030504040204" pitchFamily="34" charset="0"/>
                          <a:ea typeface="Verdana" panose="020B0604030504040204" pitchFamily="34" charset="0"/>
                        </a:rPr>
                        <a:t>2020</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2021</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2022E</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2023F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2024F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2025F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2026F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2027F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2028F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2029F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2030F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2031F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2032F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2033F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2034F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2035F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2036F</a:t>
                      </a:r>
                    </a:p>
                  </a:txBody>
                  <a:tcPr marL="9525" marR="9525" marT="9525" marB="0" anchor="ctr">
                    <a:solidFill>
                      <a:schemeClr val="bg2">
                        <a:lumMod val="90000"/>
                      </a:schemeClr>
                    </a:solidFill>
                  </a:tcPr>
                </a:tc>
                <a:tc>
                  <a:txBody>
                    <a:bodyPr/>
                    <a:lstStyle/>
                    <a:p>
                      <a:pPr algn="ctr" fontAlgn="b"/>
                      <a:r>
                        <a:rPr lang="en-IN" sz="800" b="1" i="0" u="none" strike="noStrike" dirty="0">
                          <a:solidFill>
                            <a:schemeClr val="tx1"/>
                          </a:solidFill>
                          <a:effectLst/>
                          <a:latin typeface="Verdana" panose="020B0604030504040204" pitchFamily="34" charset="0"/>
                          <a:ea typeface="Verdana" panose="020B0604030504040204" pitchFamily="34" charset="0"/>
                        </a:rPr>
                        <a:t>2037F</a:t>
                      </a:r>
                    </a:p>
                  </a:txBody>
                  <a:tcPr marL="9525" marR="9525" marT="9525" marB="0" anchor="ctr">
                    <a:solidFill>
                      <a:schemeClr val="bg2">
                        <a:lumMod val="90000"/>
                      </a:schemeClr>
                    </a:solidFill>
                  </a:tcPr>
                </a:tc>
                <a:extLst>
                  <a:ext uri="{0D108BD9-81ED-4DB2-BD59-A6C34878D82A}">
                    <a16:rowId xmlns:a16="http://schemas.microsoft.com/office/drawing/2014/main" val="1501576802"/>
                  </a:ext>
                </a:extLst>
              </a:tr>
              <a:tr h="483186">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Small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7.62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31.43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171.02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139.83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113.86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97.48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77.15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68.91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52.22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47.37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45.84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42.16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41.99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43.44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44.28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45.02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45.91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46.69</a:t>
                      </a:r>
                    </a:p>
                  </a:txBody>
                  <a:tcPr marL="9525" marR="9525" marT="9525" marB="0" anchor="ctr"/>
                </a:tc>
                <a:extLst>
                  <a:ext uri="{0D108BD9-81ED-4DB2-BD59-A6C34878D82A}">
                    <a16:rowId xmlns:a16="http://schemas.microsoft.com/office/drawing/2014/main" val="1850849479"/>
                  </a:ext>
                </a:extLst>
              </a:tr>
              <a:tr h="483186">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Medium</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11.62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44.77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233.97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195.19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155.47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128.68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95.70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85.35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65.04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59.09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57.45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52.91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52.85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54.83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55.95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57.00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58.21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59.40</a:t>
                      </a:r>
                    </a:p>
                  </a:txBody>
                  <a:tcPr marL="9525" marR="9525" marT="9525" marB="0" anchor="ctr"/>
                </a:tc>
                <a:extLst>
                  <a:ext uri="{0D108BD9-81ED-4DB2-BD59-A6C34878D82A}">
                    <a16:rowId xmlns:a16="http://schemas.microsoft.com/office/drawing/2014/main" val="4221574560"/>
                  </a:ext>
                </a:extLst>
              </a:tr>
              <a:tr h="483186">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Large</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29.84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33.02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69.78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133.49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158.38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145.47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134.60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120.27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112.12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85.61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77.80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75.57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69.55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69.39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71.96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73.36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74.67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76.27</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77.74</a:t>
                      </a:r>
                    </a:p>
                  </a:txBody>
                  <a:tcPr marL="9525" marR="9525" marT="9525" marB="0" anchor="ctr"/>
                </a:tc>
                <a:extLst>
                  <a:ext uri="{0D108BD9-81ED-4DB2-BD59-A6C34878D82A}">
                    <a16:rowId xmlns:a16="http://schemas.microsoft.com/office/drawing/2014/main" val="730635520"/>
                  </a:ext>
                </a:extLst>
              </a:tr>
            </a:tbl>
          </a:graphicData>
        </a:graphic>
      </p:graphicFrame>
      <p:sp>
        <p:nvSpPr>
          <p:cNvPr id="21" name="TextBox 13">
            <a:extLst>
              <a:ext uri="{FF2B5EF4-FFF2-40B4-BE49-F238E27FC236}">
                <a16:creationId xmlns:a16="http://schemas.microsoft.com/office/drawing/2014/main" id="{D3BA61B6-4B77-4102-9C80-F42975F73005}"/>
              </a:ext>
            </a:extLst>
          </p:cNvPr>
          <p:cNvSpPr txBox="1"/>
          <p:nvPr/>
        </p:nvSpPr>
        <p:spPr>
          <a:xfrm>
            <a:off x="195084" y="3590282"/>
            <a:ext cx="8811888"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Medical Oxygen Demand, By Type of Factory, By Volume,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(Million Cubic Meter) </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F9745566-2991-4B6C-A36C-D328241E9819}"/>
              </a:ext>
            </a:extLst>
          </p:cNvPr>
          <p:cNvSpPr txBox="1"/>
          <p:nvPr/>
        </p:nvSpPr>
        <p:spPr>
          <a:xfrm>
            <a:off x="4262998" y="6077385"/>
            <a:ext cx="4982600"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2021 – April 2020-March 2021</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7839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Medical Oxygen Market Outlook </a:t>
            </a:r>
          </a:p>
        </p:txBody>
      </p:sp>
      <p:sp>
        <p:nvSpPr>
          <p:cNvPr id="21" name="TextBox 13">
            <a:extLst>
              <a:ext uri="{FF2B5EF4-FFF2-40B4-BE49-F238E27FC236}">
                <a16:creationId xmlns:a16="http://schemas.microsoft.com/office/drawing/2014/main" id="{D3BA61B6-4B77-4102-9C80-F42975F73005}"/>
              </a:ext>
            </a:extLst>
          </p:cNvPr>
          <p:cNvSpPr txBox="1"/>
          <p:nvPr/>
        </p:nvSpPr>
        <p:spPr>
          <a:xfrm>
            <a:off x="114391" y="710619"/>
            <a:ext cx="8811888"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 Medical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Oxygen Demand, By Type of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Hospital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By Volume,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F9745566-2991-4B6C-A36C-D328241E9819}"/>
              </a:ext>
            </a:extLst>
          </p:cNvPr>
          <p:cNvSpPr txBox="1"/>
          <p:nvPr/>
        </p:nvSpPr>
        <p:spPr>
          <a:xfrm>
            <a:off x="4161400" y="4664156"/>
            <a:ext cx="4982600" cy="523220"/>
          </a:xfrm>
          <a:prstGeom prst="rect">
            <a:avLst/>
          </a:prstGeom>
          <a:noFill/>
        </p:spPr>
        <p:txBody>
          <a:bodyPr wrap="square" rtlCol="0">
            <a:spAutoFit/>
          </a:bodyPr>
          <a:lstStyle/>
          <a:p>
            <a:pPr>
              <a:defRPr/>
            </a:pPr>
            <a:r>
              <a:rPr lang="en-IN" sz="1000" i="1" dirty="0">
                <a:solidFill>
                  <a:srgbClr val="7F7F7F"/>
                </a:solidFill>
                <a:latin typeface="Verdana" panose="020B0604030504040204" pitchFamily="34" charset="0"/>
                <a:ea typeface="Verdana" panose="020B0604030504040204" pitchFamily="34" charset="0"/>
                <a:cs typeface="Verdana" panose="020B0604030504040204" pitchFamily="34" charset="0"/>
              </a:rPr>
              <a:t>Year</a:t>
            </a:r>
            <a:r>
              <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 depicts the fiscal year ending in the month of March of  that year.</a:t>
            </a: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 </a:t>
            </a:r>
          </a:p>
          <a:p>
            <a:pPr>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2021 – April 2020-March 2021</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Chart 7">
            <a:extLst>
              <a:ext uri="{FF2B5EF4-FFF2-40B4-BE49-F238E27FC236}">
                <a16:creationId xmlns:a16="http://schemas.microsoft.com/office/drawing/2014/main" id="{670453C5-F412-4AAB-BAD2-1392E7C0E7AF}"/>
              </a:ext>
            </a:extLst>
          </p:cNvPr>
          <p:cNvGraphicFramePr/>
          <p:nvPr>
            <p:extLst>
              <p:ext uri="{D42A27DB-BD31-4B8C-83A1-F6EECF244321}">
                <p14:modId xmlns:p14="http://schemas.microsoft.com/office/powerpoint/2010/main" val="4008799155"/>
              </p:ext>
            </p:extLst>
          </p:nvPr>
        </p:nvGraphicFramePr>
        <p:xfrm>
          <a:off x="0" y="1118263"/>
          <a:ext cx="9144000" cy="3691927"/>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a:extLst>
              <a:ext uri="{FF2B5EF4-FFF2-40B4-BE49-F238E27FC236}">
                <a16:creationId xmlns:a16="http://schemas.microsoft.com/office/drawing/2014/main" id="{82AF65F2-674D-42A4-A7AE-672C300D71C9}"/>
              </a:ext>
            </a:extLst>
          </p:cNvPr>
          <p:cNvSpPr/>
          <p:nvPr/>
        </p:nvSpPr>
        <p:spPr>
          <a:xfrm>
            <a:off x="186961" y="5072159"/>
            <a:ext cx="8739318" cy="1402461"/>
          </a:xfrm>
          <a:prstGeom prst="rect">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lnSpc>
                <a:spcPct val="150000"/>
              </a:lnSpc>
              <a:buFont typeface="Wingdings" panose="05000000000000000000" pitchFamily="2" charset="2"/>
              <a:buChar char="Ø"/>
            </a:pPr>
            <a:r>
              <a:rPr lang="en-US" sz="1100" dirty="0">
                <a:solidFill>
                  <a:schemeClr val="tx1"/>
                </a:solidFill>
                <a:latin typeface="Verdana" panose="020B0604030504040204" pitchFamily="34" charset="0"/>
                <a:ea typeface="Verdana" panose="020B0604030504040204" pitchFamily="34" charset="0"/>
              </a:rPr>
              <a:t>Large factories majorly steel industries contributes to the largest demand of industrial oxygen in the state as according to norm per ton of steel requires around 110 m^3 of oxygen. Furthermore, Madhya Pradesh has currently nine private players in the production of steel which further stimulated the demand of oxygen in the large factories.</a:t>
            </a:r>
          </a:p>
          <a:p>
            <a:pPr marL="285750" indent="-285750" algn="just">
              <a:lnSpc>
                <a:spcPct val="150000"/>
              </a:lnSpc>
              <a:buFont typeface="Wingdings" panose="05000000000000000000" pitchFamily="2" charset="2"/>
              <a:buChar char="Ø"/>
            </a:pPr>
            <a:r>
              <a:rPr lang="en-US" sz="1100" dirty="0">
                <a:solidFill>
                  <a:schemeClr val="tx1"/>
                </a:solidFill>
                <a:latin typeface="Verdana" panose="020B0604030504040204" pitchFamily="34" charset="0"/>
                <a:ea typeface="Verdana" panose="020B0604030504040204" pitchFamily="34" charset="0"/>
              </a:rPr>
              <a:t>In FY 2022, due to sudden rise of Covid-19 cases, the supply to the medium and small-scale industries were stopped.</a:t>
            </a:r>
          </a:p>
          <a:p>
            <a:pPr marL="285750" indent="-285750" algn="just">
              <a:lnSpc>
                <a:spcPct val="150000"/>
              </a:lnSpc>
              <a:buFont typeface="Wingdings" panose="05000000000000000000" pitchFamily="2" charset="2"/>
              <a:buChar char="Ø"/>
            </a:pPr>
            <a:endParaRPr lang="en-US" sz="1100" baseline="30000" dirty="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64579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Medical Oxygen Market Outlook </a:t>
            </a:r>
          </a:p>
        </p:txBody>
      </p:sp>
      <p:sp>
        <p:nvSpPr>
          <p:cNvPr id="6" name="TextBox 13">
            <a:extLst>
              <a:ext uri="{FF2B5EF4-FFF2-40B4-BE49-F238E27FC236}">
                <a16:creationId xmlns:a16="http://schemas.microsoft.com/office/drawing/2014/main" id="{18513B9F-6CF3-4ABA-9C05-F96A811AA515}"/>
              </a:ext>
            </a:extLst>
          </p:cNvPr>
          <p:cNvSpPr txBox="1"/>
          <p:nvPr/>
        </p:nvSpPr>
        <p:spPr>
          <a:xfrm>
            <a:off x="202344" y="666250"/>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Oxygen Demand, Y-O-Y Growth,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 </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0" name="Chart 19">
            <a:extLst>
              <a:ext uri="{FF2B5EF4-FFF2-40B4-BE49-F238E27FC236}">
                <a16:creationId xmlns:a16="http://schemas.microsoft.com/office/drawing/2014/main" id="{C5036CFF-A8DF-4BAC-9689-DA3FFF04F20A}"/>
              </a:ext>
            </a:extLst>
          </p:cNvPr>
          <p:cNvGraphicFramePr/>
          <p:nvPr/>
        </p:nvGraphicFramePr>
        <p:xfrm>
          <a:off x="179388" y="1017144"/>
          <a:ext cx="8576571" cy="241185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13">
            <a:extLst>
              <a:ext uri="{FF2B5EF4-FFF2-40B4-BE49-F238E27FC236}">
                <a16:creationId xmlns:a16="http://schemas.microsoft.com/office/drawing/2014/main" id="{53F2855A-190F-4629-B65A-92A2336289DC}"/>
              </a:ext>
            </a:extLst>
          </p:cNvPr>
          <p:cNvSpPr txBox="1"/>
          <p:nvPr/>
        </p:nvSpPr>
        <p:spPr>
          <a:xfrm>
            <a:off x="193902" y="3501570"/>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Medical</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Oxygen Demand, Y-O-Y Growth,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FY2037F</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9" name="Chart 8">
            <a:extLst>
              <a:ext uri="{FF2B5EF4-FFF2-40B4-BE49-F238E27FC236}">
                <a16:creationId xmlns:a16="http://schemas.microsoft.com/office/drawing/2014/main" id="{C3057B0F-ED64-4510-841B-78A391065141}"/>
              </a:ext>
            </a:extLst>
          </p:cNvPr>
          <p:cNvGraphicFramePr/>
          <p:nvPr>
            <p:extLst>
              <p:ext uri="{D42A27DB-BD31-4B8C-83A1-F6EECF244321}">
                <p14:modId xmlns:p14="http://schemas.microsoft.com/office/powerpoint/2010/main" val="4040986322"/>
              </p:ext>
            </p:extLst>
          </p:nvPr>
        </p:nvGraphicFramePr>
        <p:xfrm>
          <a:off x="179388" y="4064001"/>
          <a:ext cx="8703355" cy="22642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6363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Medical Oxygen Market Outlook </a:t>
            </a:r>
          </a:p>
        </p:txBody>
      </p:sp>
      <p:graphicFrame>
        <p:nvGraphicFramePr>
          <p:cNvPr id="3" name="Table 2">
            <a:extLst>
              <a:ext uri="{FF2B5EF4-FFF2-40B4-BE49-F238E27FC236}">
                <a16:creationId xmlns:a16="http://schemas.microsoft.com/office/drawing/2014/main" id="{DB088850-0F62-4604-A6E0-A6788C3EC593}"/>
              </a:ext>
            </a:extLst>
          </p:cNvPr>
          <p:cNvGraphicFramePr>
            <a:graphicFrameLocks noGrp="1"/>
          </p:cNvGraphicFramePr>
          <p:nvPr>
            <p:extLst>
              <p:ext uri="{D42A27DB-BD31-4B8C-83A1-F6EECF244321}">
                <p14:modId xmlns:p14="http://schemas.microsoft.com/office/powerpoint/2010/main" val="2849302018"/>
              </p:ext>
            </p:extLst>
          </p:nvPr>
        </p:nvGraphicFramePr>
        <p:xfrm>
          <a:off x="179388" y="1272486"/>
          <a:ext cx="8723942" cy="5215406"/>
        </p:xfrm>
        <a:graphic>
          <a:graphicData uri="http://schemas.openxmlformats.org/drawingml/2006/table">
            <a:tbl>
              <a:tblPr>
                <a:tableStyleId>{5940675A-B579-460E-94D1-54222C63F5DA}</a:tableStyleId>
              </a:tblPr>
              <a:tblGrid>
                <a:gridCol w="4361971">
                  <a:extLst>
                    <a:ext uri="{9D8B030D-6E8A-4147-A177-3AD203B41FA5}">
                      <a16:colId xmlns:a16="http://schemas.microsoft.com/office/drawing/2014/main" val="3375311134"/>
                    </a:ext>
                  </a:extLst>
                </a:gridCol>
                <a:gridCol w="4361971">
                  <a:extLst>
                    <a:ext uri="{9D8B030D-6E8A-4147-A177-3AD203B41FA5}">
                      <a16:colId xmlns:a16="http://schemas.microsoft.com/office/drawing/2014/main" val="4200843417"/>
                    </a:ext>
                  </a:extLst>
                </a:gridCol>
              </a:tblGrid>
              <a:tr h="340630">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Small Company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Demand (m^3/Day)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extLst>
                  <a:ext uri="{0D108BD9-81ED-4DB2-BD59-A6C34878D82A}">
                    <a16:rowId xmlns:a16="http://schemas.microsoft.com/office/drawing/2014/main" val="2424075147"/>
                  </a:ext>
                </a:extLst>
              </a:tr>
              <a:tr h="340630">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880833543"/>
                  </a:ext>
                </a:extLst>
              </a:tr>
              <a:tr h="446586">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4014230183"/>
                  </a:ext>
                </a:extLst>
              </a:tr>
              <a:tr h="340630">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839095593"/>
                  </a:ext>
                </a:extLst>
              </a:tr>
              <a:tr h="340630">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1834577562"/>
                  </a:ext>
                </a:extLst>
              </a:tr>
              <a:tr h="340630">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675496166"/>
                  </a:ext>
                </a:extLst>
              </a:tr>
              <a:tr h="340630">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2585864"/>
                  </a:ext>
                </a:extLst>
              </a:tr>
              <a:tr h="340630">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049581066"/>
                  </a:ext>
                </a:extLst>
              </a:tr>
              <a:tr h="340630">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612994601"/>
                  </a:ext>
                </a:extLst>
              </a:tr>
              <a:tr h="340630">
                <a:tc>
                  <a:txBody>
                    <a:bodyPr/>
                    <a:lstStyle/>
                    <a:p>
                      <a:pPr algn="l" fontAlgn="b"/>
                      <a:endParaRPr lang="fr-FR"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50989131"/>
                  </a:ext>
                </a:extLst>
              </a:tr>
              <a:tr h="340630">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003127918"/>
                  </a:ext>
                </a:extLst>
              </a:tr>
              <a:tr h="340630">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69403681"/>
                  </a:ext>
                </a:extLst>
              </a:tr>
              <a:tr h="340630">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223584897"/>
                  </a:ext>
                </a:extLst>
              </a:tr>
              <a:tr h="340630">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818430138"/>
                  </a:ext>
                </a:extLst>
              </a:tr>
              <a:tr h="340630">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pt-BR"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554268205"/>
                  </a:ext>
                </a:extLst>
              </a:tr>
            </a:tbl>
          </a:graphicData>
        </a:graphic>
      </p:graphicFrame>
      <p:sp>
        <p:nvSpPr>
          <p:cNvPr id="5" name="TextBox 13">
            <a:extLst>
              <a:ext uri="{FF2B5EF4-FFF2-40B4-BE49-F238E27FC236}">
                <a16:creationId xmlns:a16="http://schemas.microsoft.com/office/drawing/2014/main" id="{735CF7CE-F4D4-4934-962C-737134E858B7}"/>
              </a:ext>
            </a:extLst>
          </p:cNvPr>
          <p:cNvSpPr txBox="1"/>
          <p:nvPr/>
        </p:nvSpPr>
        <p:spPr>
          <a:xfrm>
            <a:off x="202344" y="666250"/>
            <a:ext cx="8723942" cy="52290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List of Major Demand Centers for Industrial Oxygen and No. of industrial units/factories in 200 Km radius along with their oxygen demand (in m^3/Day) </a:t>
            </a:r>
          </a:p>
        </p:txBody>
      </p:sp>
    </p:spTree>
    <p:extLst>
      <p:ext uri="{BB962C8B-B14F-4D97-AF65-F5344CB8AC3E}">
        <p14:creationId xmlns:p14="http://schemas.microsoft.com/office/powerpoint/2010/main" val="3914644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Medical Oxygen Market Outlook </a:t>
            </a:r>
          </a:p>
        </p:txBody>
      </p:sp>
      <p:graphicFrame>
        <p:nvGraphicFramePr>
          <p:cNvPr id="3" name="Table 2">
            <a:extLst>
              <a:ext uri="{FF2B5EF4-FFF2-40B4-BE49-F238E27FC236}">
                <a16:creationId xmlns:a16="http://schemas.microsoft.com/office/drawing/2014/main" id="{DB088850-0F62-4604-A6E0-A6788C3EC593}"/>
              </a:ext>
            </a:extLst>
          </p:cNvPr>
          <p:cNvGraphicFramePr>
            <a:graphicFrameLocks noGrp="1"/>
          </p:cNvGraphicFramePr>
          <p:nvPr>
            <p:extLst>
              <p:ext uri="{D42A27DB-BD31-4B8C-83A1-F6EECF244321}">
                <p14:modId xmlns:p14="http://schemas.microsoft.com/office/powerpoint/2010/main" val="437655344"/>
              </p:ext>
            </p:extLst>
          </p:nvPr>
        </p:nvGraphicFramePr>
        <p:xfrm>
          <a:off x="179388" y="1272486"/>
          <a:ext cx="8723942" cy="5186379"/>
        </p:xfrm>
        <a:graphic>
          <a:graphicData uri="http://schemas.openxmlformats.org/drawingml/2006/table">
            <a:tbl>
              <a:tblPr>
                <a:tableStyleId>{5940675A-B579-460E-94D1-54222C63F5DA}</a:tableStyleId>
              </a:tblPr>
              <a:tblGrid>
                <a:gridCol w="4361971">
                  <a:extLst>
                    <a:ext uri="{9D8B030D-6E8A-4147-A177-3AD203B41FA5}">
                      <a16:colId xmlns:a16="http://schemas.microsoft.com/office/drawing/2014/main" val="3375311134"/>
                    </a:ext>
                  </a:extLst>
                </a:gridCol>
                <a:gridCol w="4361971">
                  <a:extLst>
                    <a:ext uri="{9D8B030D-6E8A-4147-A177-3AD203B41FA5}">
                      <a16:colId xmlns:a16="http://schemas.microsoft.com/office/drawing/2014/main" val="4200843417"/>
                    </a:ext>
                  </a:extLst>
                </a:gridCol>
              </a:tblGrid>
              <a:tr h="317967">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Medium Company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Demand (m^3/Day)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extLst>
                  <a:ext uri="{0D108BD9-81ED-4DB2-BD59-A6C34878D82A}">
                    <a16:rowId xmlns:a16="http://schemas.microsoft.com/office/drawing/2014/main" val="2424075147"/>
                  </a:ext>
                </a:extLst>
              </a:tr>
              <a:tr h="317967">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880833543"/>
                  </a:ext>
                </a:extLst>
              </a:tr>
              <a:tr h="416874">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4014230183"/>
                  </a:ext>
                </a:extLst>
              </a:tr>
              <a:tr h="317967">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839095593"/>
                  </a:ext>
                </a:extLst>
              </a:tr>
              <a:tr h="317967">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1834577562"/>
                  </a:ext>
                </a:extLst>
              </a:tr>
              <a:tr h="317967">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675496166"/>
                  </a:ext>
                </a:extLst>
              </a:tr>
              <a:tr h="317967">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2585864"/>
                  </a:ext>
                </a:extLst>
              </a:tr>
              <a:tr h="317967">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049581066"/>
                  </a:ext>
                </a:extLst>
              </a:tr>
              <a:tr h="317967">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612994601"/>
                  </a:ext>
                </a:extLst>
              </a:tr>
              <a:tr h="317967">
                <a:tc>
                  <a:txBody>
                    <a:bodyPr/>
                    <a:lstStyle/>
                    <a:p>
                      <a:pPr algn="l" fontAlgn="b"/>
                      <a:endParaRPr lang="fr-FR" sz="900" b="0" i="0" u="none" strike="noStrike">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50989131"/>
                  </a:ext>
                </a:extLst>
              </a:tr>
              <a:tr h="317967">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003127918"/>
                  </a:ext>
                </a:extLst>
              </a:tr>
              <a:tr h="317967">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69403681"/>
                  </a:ext>
                </a:extLst>
              </a:tr>
              <a:tr h="317967">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223584897"/>
                  </a:ext>
                </a:extLst>
              </a:tr>
              <a:tr h="317967">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818430138"/>
                  </a:ext>
                </a:extLst>
              </a:tr>
              <a:tr h="317967">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pt-BR"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554268205"/>
                  </a:ext>
                </a:extLst>
              </a:tr>
              <a:tr h="317967">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b"/>
                      <a:endParaRPr lang="pt-BR"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600726217"/>
                  </a:ext>
                </a:extLst>
              </a:tr>
            </a:tbl>
          </a:graphicData>
        </a:graphic>
      </p:graphicFrame>
      <p:sp>
        <p:nvSpPr>
          <p:cNvPr id="5" name="TextBox 13">
            <a:extLst>
              <a:ext uri="{FF2B5EF4-FFF2-40B4-BE49-F238E27FC236}">
                <a16:creationId xmlns:a16="http://schemas.microsoft.com/office/drawing/2014/main" id="{C2922047-4122-4571-B7B8-1B6410BA3AB4}"/>
              </a:ext>
            </a:extLst>
          </p:cNvPr>
          <p:cNvSpPr txBox="1"/>
          <p:nvPr/>
        </p:nvSpPr>
        <p:spPr>
          <a:xfrm>
            <a:off x="202344" y="666250"/>
            <a:ext cx="8723942" cy="52290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List of Major Demand Centers for Industrial Oxygen and No. of industrial units/factories in 200 Km radius along with their oxygen demand (in m^3/Day) </a:t>
            </a:r>
          </a:p>
        </p:txBody>
      </p:sp>
    </p:spTree>
    <p:extLst>
      <p:ext uri="{BB962C8B-B14F-4D97-AF65-F5344CB8AC3E}">
        <p14:creationId xmlns:p14="http://schemas.microsoft.com/office/powerpoint/2010/main" val="2685100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Madhya Pradesh Medical Oxygen Market Outlook </a:t>
            </a:r>
          </a:p>
        </p:txBody>
      </p:sp>
      <p:sp>
        <p:nvSpPr>
          <p:cNvPr id="7" name="TextBox 13">
            <a:extLst>
              <a:ext uri="{FF2B5EF4-FFF2-40B4-BE49-F238E27FC236}">
                <a16:creationId xmlns:a16="http://schemas.microsoft.com/office/drawing/2014/main" id="{91D41B51-5D96-45FF-AD23-404B82F9A22B}"/>
              </a:ext>
            </a:extLst>
          </p:cNvPr>
          <p:cNvSpPr txBox="1"/>
          <p:nvPr/>
        </p:nvSpPr>
        <p:spPr>
          <a:xfrm>
            <a:off x="202344" y="666250"/>
            <a:ext cx="8723942" cy="52290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List of Major Demand Centers for Industrial Oxygen and No. of industrial units/factories in 200 Km radius along with their oxygen demand (in m^3/Day) </a:t>
            </a:r>
          </a:p>
        </p:txBody>
      </p:sp>
      <p:graphicFrame>
        <p:nvGraphicFramePr>
          <p:cNvPr id="3" name="Table 2">
            <a:extLst>
              <a:ext uri="{FF2B5EF4-FFF2-40B4-BE49-F238E27FC236}">
                <a16:creationId xmlns:a16="http://schemas.microsoft.com/office/drawing/2014/main" id="{DB088850-0F62-4604-A6E0-A6788C3EC593}"/>
              </a:ext>
            </a:extLst>
          </p:cNvPr>
          <p:cNvGraphicFramePr>
            <a:graphicFrameLocks noGrp="1"/>
          </p:cNvGraphicFramePr>
          <p:nvPr>
            <p:extLst>
              <p:ext uri="{D42A27DB-BD31-4B8C-83A1-F6EECF244321}">
                <p14:modId xmlns:p14="http://schemas.microsoft.com/office/powerpoint/2010/main" val="4055196689"/>
              </p:ext>
            </p:extLst>
          </p:nvPr>
        </p:nvGraphicFramePr>
        <p:xfrm>
          <a:off x="179388" y="1272485"/>
          <a:ext cx="8723942" cy="5242619"/>
        </p:xfrm>
        <a:graphic>
          <a:graphicData uri="http://schemas.openxmlformats.org/drawingml/2006/table">
            <a:tbl>
              <a:tblPr>
                <a:tableStyleId>{5940675A-B579-460E-94D1-54222C63F5DA}</a:tableStyleId>
              </a:tblPr>
              <a:tblGrid>
                <a:gridCol w="4361971">
                  <a:extLst>
                    <a:ext uri="{9D8B030D-6E8A-4147-A177-3AD203B41FA5}">
                      <a16:colId xmlns:a16="http://schemas.microsoft.com/office/drawing/2014/main" val="3375311134"/>
                    </a:ext>
                  </a:extLst>
                </a:gridCol>
                <a:gridCol w="4361971">
                  <a:extLst>
                    <a:ext uri="{9D8B030D-6E8A-4147-A177-3AD203B41FA5}">
                      <a16:colId xmlns:a16="http://schemas.microsoft.com/office/drawing/2014/main" val="4200843417"/>
                    </a:ext>
                  </a:extLst>
                </a:gridCol>
              </a:tblGrid>
              <a:tr h="321415">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Large Company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tc>
                  <a:txBody>
                    <a:bodyPr/>
                    <a:lstStyle/>
                    <a:p>
                      <a:pPr algn="ctr" fontAlgn="b"/>
                      <a:r>
                        <a:rPr lang="en-US" sz="900" b="1" i="0" u="none" strike="noStrike" dirty="0">
                          <a:solidFill>
                            <a:schemeClr val="bg1"/>
                          </a:solidFill>
                          <a:effectLst/>
                          <a:latin typeface="Verdana" panose="020B0604030504040204" pitchFamily="34" charset="0"/>
                          <a:ea typeface="Verdana" panose="020B0604030504040204" pitchFamily="34" charset="0"/>
                        </a:rPr>
                        <a:t>Demand (m^3/Day)</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502" marR="7502" marT="7502" marB="0" anchor="ctr">
                    <a:solidFill>
                      <a:schemeClr val="accent1">
                        <a:lumMod val="75000"/>
                      </a:schemeClr>
                    </a:solidFill>
                  </a:tcPr>
                </a:tc>
                <a:extLst>
                  <a:ext uri="{0D108BD9-81ED-4DB2-BD59-A6C34878D82A}">
                    <a16:rowId xmlns:a16="http://schemas.microsoft.com/office/drawing/2014/main" val="2424075147"/>
                  </a:ext>
                </a:extLst>
              </a:tr>
              <a:tr h="321415">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880833543"/>
                  </a:ext>
                </a:extLst>
              </a:tr>
              <a:tr h="421394">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4014230183"/>
                  </a:ext>
                </a:extLst>
              </a:tr>
              <a:tr h="321415">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839095593"/>
                  </a:ext>
                </a:extLst>
              </a:tr>
              <a:tr h="321415">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1834577562"/>
                  </a:ext>
                </a:extLst>
              </a:tr>
              <a:tr h="321415">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675496166"/>
                  </a:ext>
                </a:extLst>
              </a:tr>
              <a:tr h="321415">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2585864"/>
                  </a:ext>
                </a:extLst>
              </a:tr>
              <a:tr h="321415">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049581066"/>
                  </a:ext>
                </a:extLst>
              </a:tr>
              <a:tr h="321415">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612994601"/>
                  </a:ext>
                </a:extLst>
              </a:tr>
              <a:tr h="321415">
                <a:tc>
                  <a:txBody>
                    <a:bodyPr/>
                    <a:lstStyle/>
                    <a:p>
                      <a:pPr algn="l" fontAlgn="b"/>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50989131"/>
                  </a:ext>
                </a:extLst>
              </a:tr>
              <a:tr h="321415">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003127918"/>
                  </a:ext>
                </a:extLst>
              </a:tr>
              <a:tr h="321415">
                <a:tc>
                  <a:txBody>
                    <a:bodyPr/>
                    <a:lstStyle/>
                    <a:p>
                      <a:pPr algn="l"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469403681"/>
                  </a:ext>
                </a:extLst>
              </a:tr>
              <a:tr h="321415">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223584897"/>
                  </a:ext>
                </a:extLst>
              </a:tr>
              <a:tr h="321415">
                <a:tc>
                  <a:txBody>
                    <a:bodyPr/>
                    <a:lstStyle/>
                    <a:p>
                      <a:pPr algn="l"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en-US"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818430138"/>
                  </a:ext>
                </a:extLst>
              </a:tr>
              <a:tr h="321415">
                <a:tc>
                  <a:txBody>
                    <a:bodyPr/>
                    <a:lstStyle/>
                    <a:p>
                      <a:pPr algn="l" fontAlgn="b"/>
                      <a:endParaRPr lang="pt-BR"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pt-BR"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2554268205"/>
                  </a:ext>
                </a:extLst>
              </a:tr>
              <a:tr h="321415">
                <a:tc>
                  <a:txBody>
                    <a:bodyPr/>
                    <a:lstStyle/>
                    <a:p>
                      <a:pPr algn="l" fontAlgn="b"/>
                      <a:endParaRPr lang="pt-BR"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tc>
                  <a:txBody>
                    <a:bodyPr/>
                    <a:lstStyle/>
                    <a:p>
                      <a:pPr algn="ctr" fontAlgn="b"/>
                      <a:endParaRPr lang="pt-BR" sz="900" b="0" i="0" u="none" strike="noStrike" dirty="0">
                        <a:solidFill>
                          <a:srgbClr val="000000"/>
                        </a:solidFill>
                        <a:effectLst/>
                        <a:latin typeface="Verdana" panose="020B0604030504040204" pitchFamily="34" charset="0"/>
                        <a:ea typeface="Verdana" panose="020B0604030504040204" pitchFamily="34" charset="0"/>
                      </a:endParaRPr>
                    </a:p>
                  </a:txBody>
                  <a:tcPr marL="7502" marR="7502" marT="7502" marB="0" anchor="ctr"/>
                </a:tc>
                <a:extLst>
                  <a:ext uri="{0D108BD9-81ED-4DB2-BD59-A6C34878D82A}">
                    <a16:rowId xmlns:a16="http://schemas.microsoft.com/office/drawing/2014/main" val="3769179242"/>
                  </a:ext>
                </a:extLst>
              </a:tr>
            </a:tbl>
          </a:graphicData>
        </a:graphic>
      </p:graphicFrame>
    </p:spTree>
    <p:extLst>
      <p:ext uri="{BB962C8B-B14F-4D97-AF65-F5344CB8AC3E}">
        <p14:creationId xmlns:p14="http://schemas.microsoft.com/office/powerpoint/2010/main" val="2623503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D991E5-0A9A-46F1-A750-3B54C619D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Rectangle 1">
            <a:extLst>
              <a:ext uri="{FF2B5EF4-FFF2-40B4-BE49-F238E27FC236}">
                <a16:creationId xmlns:a16="http://schemas.microsoft.com/office/drawing/2014/main" id="{87AB4FC5-DE0D-4FAB-A5C4-6EE162E0E8A3}"/>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3977FA2-2584-483B-BEA5-C4C09F2B1DB2}"/>
              </a:ext>
            </a:extLst>
          </p:cNvPr>
          <p:cNvSpPr/>
          <p:nvPr/>
        </p:nvSpPr>
        <p:spPr>
          <a:xfrm>
            <a:off x="148800" y="1026146"/>
            <a:ext cx="6032500" cy="461665"/>
          </a:xfrm>
          <a:prstGeom prst="rect">
            <a:avLst/>
          </a:prstGeom>
        </p:spPr>
        <p:txBody>
          <a:bodyPr wrap="square">
            <a:spAutoFit/>
          </a:bodyPr>
          <a:lstStyle/>
          <a:p>
            <a:r>
              <a:rPr lang="en-US" sz="2400" spc="-150" dirty="0">
                <a:solidFill>
                  <a:schemeClr val="bg2">
                    <a:lumMod val="25000"/>
                  </a:schemeClr>
                </a:solidFill>
                <a:latin typeface="Montserrat" panose="02000505000000020004" pitchFamily="2" charset="0"/>
                <a:ea typeface="Roboto" pitchFamily="2" charset="0"/>
                <a:cs typeface="Arial" panose="020B0604020202020204" pitchFamily="34" charset="0"/>
              </a:rPr>
              <a:t>Pricing Analysis</a:t>
            </a:r>
          </a:p>
        </p:txBody>
      </p:sp>
    </p:spTree>
    <p:extLst>
      <p:ext uri="{BB962C8B-B14F-4D97-AF65-F5344CB8AC3E}">
        <p14:creationId xmlns:p14="http://schemas.microsoft.com/office/powerpoint/2010/main" val="4037019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248950" y="170311"/>
            <a:ext cx="4459514" cy="2585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Pricing Analysis</a:t>
            </a:r>
          </a:p>
        </p:txBody>
      </p:sp>
      <p:sp>
        <p:nvSpPr>
          <p:cNvPr id="6" name="TextBox 13">
            <a:extLst>
              <a:ext uri="{FF2B5EF4-FFF2-40B4-BE49-F238E27FC236}">
                <a16:creationId xmlns:a16="http://schemas.microsoft.com/office/drawing/2014/main" id="{18513B9F-6CF3-4ABA-9C05-F96A811AA515}"/>
              </a:ext>
            </a:extLst>
          </p:cNvPr>
          <p:cNvSpPr txBox="1"/>
          <p:nvPr/>
        </p:nvSpPr>
        <p:spPr>
          <a:xfrm>
            <a:off x="166056" y="660714"/>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Madhya Pradesh</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Industrial and Medical Oxygen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Pricing Analysis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INR/m^3</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FY2019 - FY2021 </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TextBox 9">
            <a:extLst>
              <a:ext uri="{FF2B5EF4-FFF2-40B4-BE49-F238E27FC236}">
                <a16:creationId xmlns:a16="http://schemas.microsoft.com/office/drawing/2014/main" id="{DB66E529-223D-4412-9B14-C07360C27751}"/>
              </a:ext>
            </a:extLst>
          </p:cNvPr>
          <p:cNvSpPr txBox="1"/>
          <p:nvPr/>
        </p:nvSpPr>
        <p:spPr>
          <a:xfrm flipH="1">
            <a:off x="4064746" y="4252433"/>
            <a:ext cx="469126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US"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Chart 7">
            <a:extLst>
              <a:ext uri="{FF2B5EF4-FFF2-40B4-BE49-F238E27FC236}">
                <a16:creationId xmlns:a16="http://schemas.microsoft.com/office/drawing/2014/main" id="{EFCA58C4-5E0E-44F5-B243-03BAC69C5D9E}"/>
              </a:ext>
            </a:extLst>
          </p:cNvPr>
          <p:cNvGraphicFramePr/>
          <p:nvPr>
            <p:extLst>
              <p:ext uri="{D42A27DB-BD31-4B8C-83A1-F6EECF244321}">
                <p14:modId xmlns:p14="http://schemas.microsoft.com/office/powerpoint/2010/main" val="2524396261"/>
              </p:ext>
            </p:extLst>
          </p:nvPr>
        </p:nvGraphicFramePr>
        <p:xfrm>
          <a:off x="142875" y="993679"/>
          <a:ext cx="8785225" cy="3086435"/>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a:extLst>
              <a:ext uri="{FF2B5EF4-FFF2-40B4-BE49-F238E27FC236}">
                <a16:creationId xmlns:a16="http://schemas.microsoft.com/office/drawing/2014/main" id="{17DC59CD-63CD-43DA-A7EB-EE08D1A53909}"/>
              </a:ext>
            </a:extLst>
          </p:cNvPr>
          <p:cNvSpPr/>
          <p:nvPr/>
        </p:nvSpPr>
        <p:spPr>
          <a:xfrm>
            <a:off x="248950" y="4437974"/>
            <a:ext cx="8574849" cy="2032679"/>
          </a:xfrm>
          <a:prstGeom prst="rect">
            <a:avLst/>
          </a:prstGeom>
          <a:solidFill>
            <a:schemeClr val="bg1">
              <a:lumMod val="9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DFB94F6-9B08-43AF-BCDC-1998E121BED5}"/>
              </a:ext>
            </a:extLst>
          </p:cNvPr>
          <p:cNvSpPr txBox="1"/>
          <p:nvPr/>
        </p:nvSpPr>
        <p:spPr>
          <a:xfrm>
            <a:off x="252417" y="4476646"/>
            <a:ext cx="8547140" cy="1994007"/>
          </a:xfrm>
          <a:prstGeom prst="rect">
            <a:avLst/>
          </a:prstGeom>
          <a:noFill/>
        </p:spPr>
        <p:txBody>
          <a:bodyPr wrap="square"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lang="en-US" sz="1200" dirty="0">
                <a:latin typeface="Verdana" panose="020B0604030504040204" pitchFamily="34" charset="0"/>
                <a:ea typeface="Verdana" panose="020B0604030504040204" pitchFamily="34" charset="0"/>
              </a:rPr>
              <a:t>The escalating demand of medical oxygen during second wave of Covid-19 owing to massive surge in Covid-19 cases, an acute shortage of medical oxygen was witnessed across the country which surged the prices of oxygen at all levels. Moreover, the shoot up in the prices of electricity also impacted the prices of oxygen. The freight charges are generally 2 - 3 cubic per m^3. However, the freight charge is higher for the hospital situated in hilly region and remote location. If the monthly consumption of liquid Medical Oxygen is high for a hospital (within city), then gas producing company charges minimal charge per carrier which carries around 50-100 cylinders (approximately INR500-1000).</a:t>
            </a:r>
          </a:p>
        </p:txBody>
      </p:sp>
    </p:spTree>
    <p:extLst>
      <p:ext uri="{BB962C8B-B14F-4D97-AF65-F5344CB8AC3E}">
        <p14:creationId xmlns:p14="http://schemas.microsoft.com/office/powerpoint/2010/main" val="3274287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 wall, blue, indoor&#10;&#10;Description automatically generated">
            <a:extLst>
              <a:ext uri="{FF2B5EF4-FFF2-40B4-BE49-F238E27FC236}">
                <a16:creationId xmlns:a16="http://schemas.microsoft.com/office/drawing/2014/main" id="{8EC31FA2-5108-43F8-BB28-5EEC102ED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2" name="Rectangle 1">
            <a:extLst>
              <a:ext uri="{FF2B5EF4-FFF2-40B4-BE49-F238E27FC236}">
                <a16:creationId xmlns:a16="http://schemas.microsoft.com/office/drawing/2014/main" id="{87AB4FC5-DE0D-4FAB-A5C4-6EE162E0E8A3}"/>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3977FA2-2584-483B-BEA5-C4C09F2B1DB2}"/>
              </a:ext>
            </a:extLst>
          </p:cNvPr>
          <p:cNvSpPr/>
          <p:nvPr/>
        </p:nvSpPr>
        <p:spPr>
          <a:xfrm>
            <a:off x="148800" y="949946"/>
            <a:ext cx="6032500" cy="830997"/>
          </a:xfrm>
          <a:prstGeom prst="rect">
            <a:avLst/>
          </a:prstGeom>
        </p:spPr>
        <p:txBody>
          <a:bodyPr wrap="square">
            <a:spAutoFit/>
          </a:bodyPr>
          <a:lstStyle/>
          <a:p>
            <a:r>
              <a:rPr lang="en-US" sz="2400" spc="-150" dirty="0">
                <a:solidFill>
                  <a:schemeClr val="bg2">
                    <a:lumMod val="25000"/>
                  </a:schemeClr>
                </a:solidFill>
                <a:latin typeface="Montserrat" panose="02000505000000020004" pitchFamily="2" charset="0"/>
                <a:ea typeface="Roboto" pitchFamily="2" charset="0"/>
                <a:cs typeface="Arial" panose="020B0604020202020204" pitchFamily="34" charset="0"/>
              </a:rPr>
              <a:t>Practices for Procurement of </a:t>
            </a:r>
          </a:p>
          <a:p>
            <a:r>
              <a:rPr lang="en-US" sz="2400" spc="-150" dirty="0">
                <a:solidFill>
                  <a:schemeClr val="bg2">
                    <a:lumMod val="25000"/>
                  </a:schemeClr>
                </a:solidFill>
                <a:latin typeface="Montserrat" panose="02000505000000020004" pitchFamily="2" charset="0"/>
                <a:ea typeface="Roboto" pitchFamily="2" charset="0"/>
                <a:cs typeface="Arial" panose="020B0604020202020204" pitchFamily="34" charset="0"/>
              </a:rPr>
              <a:t>Medical Gases</a:t>
            </a:r>
          </a:p>
        </p:txBody>
      </p:sp>
    </p:spTree>
    <p:extLst>
      <p:ext uri="{BB962C8B-B14F-4D97-AF65-F5344CB8AC3E}">
        <p14:creationId xmlns:p14="http://schemas.microsoft.com/office/powerpoint/2010/main" val="3396209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D378964-0A8D-48B4-89F6-0F51B74DB5B1}"/>
              </a:ext>
            </a:extLst>
          </p:cNvPr>
          <p:cNvGraphicFramePr>
            <a:graphicFrameLocks noGrp="1"/>
          </p:cNvGraphicFramePr>
          <p:nvPr>
            <p:extLst>
              <p:ext uri="{D42A27DB-BD31-4B8C-83A1-F6EECF244321}">
                <p14:modId xmlns:p14="http://schemas.microsoft.com/office/powerpoint/2010/main" val="1917366579"/>
              </p:ext>
            </p:extLst>
          </p:nvPr>
        </p:nvGraphicFramePr>
        <p:xfrm>
          <a:off x="228600" y="762009"/>
          <a:ext cx="8683172" cy="5587756"/>
        </p:xfrm>
        <a:graphic>
          <a:graphicData uri="http://schemas.openxmlformats.org/drawingml/2006/table">
            <a:tbl>
              <a:tblPr firstRow="1" bandRow="1">
                <a:tableStyleId>{5FD0F851-EC5A-4D38-B0AD-8093EC10F338}</a:tableStyleId>
              </a:tblPr>
              <a:tblGrid>
                <a:gridCol w="2507993">
                  <a:extLst>
                    <a:ext uri="{9D8B030D-6E8A-4147-A177-3AD203B41FA5}">
                      <a16:colId xmlns:a16="http://schemas.microsoft.com/office/drawing/2014/main" val="1972190078"/>
                    </a:ext>
                  </a:extLst>
                </a:gridCol>
                <a:gridCol w="6175179">
                  <a:extLst>
                    <a:ext uri="{9D8B030D-6E8A-4147-A177-3AD203B41FA5}">
                      <a16:colId xmlns:a16="http://schemas.microsoft.com/office/drawing/2014/main" val="3256849701"/>
                    </a:ext>
                  </a:extLst>
                </a:gridCol>
              </a:tblGrid>
              <a:tr h="1473191">
                <a:tc>
                  <a:txBody>
                    <a:bodyPr/>
                    <a:lstStyle/>
                    <a:p>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Procurement Process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342900" indent="-342900" algn="just">
                        <a:lnSpc>
                          <a:spcPct val="150000"/>
                        </a:lnSpc>
                        <a:buFont typeface="+mj-lt"/>
                        <a:buAutoNum type="arabicPeriod"/>
                      </a:pP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Suppliers approach private hospitals showcasing their credentials and reliability to their prospect customers and submit techno commercial proposals as per the volume requirement of the hospitals.</a:t>
                      </a:r>
                    </a:p>
                    <a:p>
                      <a:pPr marL="342900" indent="-342900" algn="just">
                        <a:lnSpc>
                          <a:spcPct val="150000"/>
                        </a:lnSpc>
                        <a:buFont typeface="+mj-lt"/>
                        <a:buAutoNum type="arabicPeriod"/>
                      </a:pP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Hospitals prefer to have more than one supplier to ensure uninterrupted supply and better price negotiations.</a:t>
                      </a:r>
                    </a:p>
                    <a:p>
                      <a:pPr marL="342900" indent="-342900" algn="just">
                        <a:lnSpc>
                          <a:spcPct val="150000"/>
                        </a:lnSpc>
                        <a:buFont typeface="+mj-lt"/>
                        <a:buAutoNum type="arabicPeriod"/>
                      </a:pP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Distributors are also authorized to approach hospitals to submit techno commercial proposals.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5330933"/>
                  </a:ext>
                </a:extLst>
              </a:tr>
              <a:tr h="497602">
                <a:tc>
                  <a:txBody>
                    <a:bodyPr/>
                    <a:lstStyle/>
                    <a:p>
                      <a:pPr marL="0" indent="0" algn="l" defTabSz="914400" rtl="0" eaLnBrk="1" latinLnBrk="0" hangingPunct="1">
                        <a:lnSpc>
                          <a:spcPct val="150000"/>
                        </a:lnSpc>
                        <a:buFont typeface="+mj-lt"/>
                        <a:buNone/>
                      </a:pPr>
                      <a:r>
                        <a:rPr lang="en-IN" sz="10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Contract Duration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50000"/>
                        </a:lnSpc>
                        <a:buFont typeface="+mj-lt"/>
                        <a:buNone/>
                      </a:pP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Contract duration for a Private hospital is usually 5 years (4+1). One year is an extended duration based on the performance.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7475134"/>
                  </a:ext>
                </a:extLst>
              </a:tr>
              <a:tr h="936932">
                <a:tc>
                  <a:txBody>
                    <a:bodyPr/>
                    <a:lstStyle/>
                    <a:p>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Payment Terms</a:t>
                      </a:r>
                      <a:endPar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228600" indent="-228600" algn="just">
                        <a:lnSpc>
                          <a:spcPct val="150000"/>
                        </a:lnSpc>
                        <a:buFont typeface="+mj-lt"/>
                        <a:buAutoNum type="arabicPeriod"/>
                      </a:pPr>
                      <a:r>
                        <a:rPr lang="en-US" sz="9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Approximately 30-45 days credit period is applicable from the invoice date.</a:t>
                      </a:r>
                    </a:p>
                    <a:p>
                      <a:pPr marL="228600" indent="-228600" algn="just">
                        <a:lnSpc>
                          <a:spcPct val="150000"/>
                        </a:lnSpc>
                        <a:buFont typeface="+mj-lt"/>
                        <a:buAutoNum type="arabicPeriod"/>
                      </a:pPr>
                      <a:r>
                        <a:rPr lang="en-US" sz="9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Private hospitals usually make payment through demand draft or RTGS transfer.</a:t>
                      </a:r>
                    </a:p>
                    <a:p>
                      <a:pPr marL="228600" indent="-228600" algn="just">
                        <a:lnSpc>
                          <a:spcPct val="150000"/>
                        </a:lnSpc>
                        <a:buFont typeface="+mj-lt"/>
                        <a:buAutoNum type="arabicPeriod"/>
                      </a:pPr>
                      <a:r>
                        <a:rPr lang="en-US" sz="9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When there is a distributor role in the value chain, the gas manufacturing company asks for advance payment from the distributor or it provides a 15-day credit time.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0120071"/>
                  </a:ext>
                </a:extLst>
              </a:tr>
              <a:tr h="1216991">
                <a:tc>
                  <a:txBody>
                    <a:bodyPr/>
                    <a:lstStyle/>
                    <a:p>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Rental on Cylinder </a:t>
                      </a:r>
                    </a:p>
                    <a:p>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(Monthly/ Annual Charges)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2">
                            <a:lumMod val="2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8826360"/>
                  </a:ext>
                </a:extLst>
              </a:tr>
              <a:tr h="1405854">
                <a:tc>
                  <a:txBody>
                    <a:bodyPr/>
                    <a:lstStyle/>
                    <a:p>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Rental on Tank (Facility Charge)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2">
                            <a:lumMod val="25000"/>
                          </a:schemeClr>
                        </a:solidFill>
                      </a:endParaRPr>
                    </a:p>
                    <a:p>
                      <a:endParaRPr lang="en-US" dirty="0">
                        <a:solidFill>
                          <a:schemeClr val="bg2">
                            <a:lumMod val="25000"/>
                          </a:schemeClr>
                        </a:solidFill>
                      </a:endParaRPr>
                    </a:p>
                    <a:p>
                      <a:endParaRPr lang="en-US" dirty="0">
                        <a:solidFill>
                          <a:schemeClr val="bg2">
                            <a:lumMod val="25000"/>
                          </a:schemeClr>
                        </a:solidFill>
                      </a:endParaRPr>
                    </a:p>
                    <a:p>
                      <a:endParaRPr lang="en-US" dirty="0">
                        <a:solidFill>
                          <a:schemeClr val="bg2">
                            <a:lumMod val="25000"/>
                          </a:schemeClr>
                        </a:solidFill>
                      </a:endParaRPr>
                    </a:p>
                    <a:p>
                      <a:endParaRPr lang="en-US" dirty="0">
                        <a:solidFill>
                          <a:schemeClr val="bg2">
                            <a:lumMod val="2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467734"/>
                  </a:ext>
                </a:extLst>
              </a:tr>
            </a:tbl>
          </a:graphicData>
        </a:graphic>
      </p:graphicFrame>
      <p:graphicFrame>
        <p:nvGraphicFramePr>
          <p:cNvPr id="4" name="Table 3">
            <a:extLst>
              <a:ext uri="{FF2B5EF4-FFF2-40B4-BE49-F238E27FC236}">
                <a16:creationId xmlns:a16="http://schemas.microsoft.com/office/drawing/2014/main" id="{5FF37761-45A8-42A9-B1CE-E5409FFBADE7}"/>
              </a:ext>
            </a:extLst>
          </p:cNvPr>
          <p:cNvGraphicFramePr>
            <a:graphicFrameLocks noGrp="1"/>
          </p:cNvGraphicFramePr>
          <p:nvPr>
            <p:extLst>
              <p:ext uri="{D42A27DB-BD31-4B8C-83A1-F6EECF244321}">
                <p14:modId xmlns:p14="http://schemas.microsoft.com/office/powerpoint/2010/main" val="113715459"/>
              </p:ext>
            </p:extLst>
          </p:nvPr>
        </p:nvGraphicFramePr>
        <p:xfrm>
          <a:off x="2897282" y="3697217"/>
          <a:ext cx="5854832" cy="1149020"/>
        </p:xfrm>
        <a:graphic>
          <a:graphicData uri="http://schemas.openxmlformats.org/drawingml/2006/table">
            <a:tbl>
              <a:tblPr firstRow="1" bandRow="1">
                <a:tableStyleId>{93296810-A885-4BE3-A3E7-6D5BEEA58F35}</a:tableStyleId>
              </a:tblPr>
              <a:tblGrid>
                <a:gridCol w="1823314">
                  <a:extLst>
                    <a:ext uri="{9D8B030D-6E8A-4147-A177-3AD203B41FA5}">
                      <a16:colId xmlns:a16="http://schemas.microsoft.com/office/drawing/2014/main" val="344797614"/>
                    </a:ext>
                  </a:extLst>
                </a:gridCol>
                <a:gridCol w="1194014">
                  <a:extLst>
                    <a:ext uri="{9D8B030D-6E8A-4147-A177-3AD203B41FA5}">
                      <a16:colId xmlns:a16="http://schemas.microsoft.com/office/drawing/2014/main" val="4016505213"/>
                    </a:ext>
                  </a:extLst>
                </a:gridCol>
                <a:gridCol w="2837504">
                  <a:extLst>
                    <a:ext uri="{9D8B030D-6E8A-4147-A177-3AD203B41FA5}">
                      <a16:colId xmlns:a16="http://schemas.microsoft.com/office/drawing/2014/main" val="1367354234"/>
                    </a:ext>
                  </a:extLst>
                </a:gridCol>
              </a:tblGrid>
              <a:tr h="323050">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Products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Daily Rent</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Fixed Rent/Month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770125"/>
                  </a:ext>
                </a:extLst>
              </a:tr>
              <a:tr h="428354">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Large oxygen cylinder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sz="900" dirty="0">
                          <a:latin typeface="Verdana" panose="020B0604030504040204" pitchFamily="34" charset="0"/>
                          <a:ea typeface="Verdana" panose="020B0604030504040204" pitchFamily="34" charset="0"/>
                          <a:cs typeface="Verdana" panose="020B0604030504040204" pitchFamily="34" charset="0"/>
                        </a:rPr>
                        <a:t>INR5-6</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9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Rent for cylinder starts after 10 days from delivery date of cylinder at the rate of INR5-6/day</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2265314"/>
                  </a:ext>
                </a:extLst>
              </a:tr>
              <a:tr h="323050">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Small oxygen cylinder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900" dirty="0">
                          <a:latin typeface="Verdana" panose="020B0604030504040204" pitchFamily="34" charset="0"/>
                          <a:ea typeface="Verdana" panose="020B0604030504040204" pitchFamily="34" charset="0"/>
                          <a:cs typeface="Verdana" panose="020B0604030504040204" pitchFamily="34" charset="0"/>
                        </a:rPr>
                        <a:t>In most of the cases, hospitals purchase gas with small cylinders.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101458550"/>
                  </a:ext>
                </a:extLst>
              </a:tr>
            </a:tbl>
          </a:graphicData>
        </a:graphic>
      </p:graphicFrame>
      <p:graphicFrame>
        <p:nvGraphicFramePr>
          <p:cNvPr id="5" name="Table 4">
            <a:extLst>
              <a:ext uri="{FF2B5EF4-FFF2-40B4-BE49-F238E27FC236}">
                <a16:creationId xmlns:a16="http://schemas.microsoft.com/office/drawing/2014/main" id="{9F9B5288-114E-4621-A57D-6795E7AED677}"/>
              </a:ext>
            </a:extLst>
          </p:cNvPr>
          <p:cNvGraphicFramePr>
            <a:graphicFrameLocks noGrp="1"/>
          </p:cNvGraphicFramePr>
          <p:nvPr>
            <p:extLst>
              <p:ext uri="{D42A27DB-BD31-4B8C-83A1-F6EECF244321}">
                <p14:modId xmlns:p14="http://schemas.microsoft.com/office/powerpoint/2010/main" val="3008139791"/>
              </p:ext>
            </p:extLst>
          </p:nvPr>
        </p:nvGraphicFramePr>
        <p:xfrm>
          <a:off x="2897283" y="5015129"/>
          <a:ext cx="5854832" cy="1233038"/>
        </p:xfrm>
        <a:graphic>
          <a:graphicData uri="http://schemas.openxmlformats.org/drawingml/2006/table">
            <a:tbl>
              <a:tblPr firstRow="1" bandRow="1">
                <a:tableStyleId>{93296810-A885-4BE3-A3E7-6D5BEEA58F35}</a:tableStyleId>
              </a:tblPr>
              <a:tblGrid>
                <a:gridCol w="2850771">
                  <a:extLst>
                    <a:ext uri="{9D8B030D-6E8A-4147-A177-3AD203B41FA5}">
                      <a16:colId xmlns:a16="http://schemas.microsoft.com/office/drawing/2014/main" val="344797614"/>
                    </a:ext>
                  </a:extLst>
                </a:gridCol>
                <a:gridCol w="3004061">
                  <a:extLst>
                    <a:ext uri="{9D8B030D-6E8A-4147-A177-3AD203B41FA5}">
                      <a16:colId xmlns:a16="http://schemas.microsoft.com/office/drawing/2014/main" val="1367354234"/>
                    </a:ext>
                  </a:extLst>
                </a:gridCol>
              </a:tblGrid>
              <a:tr h="250439">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Tank Size (Liquid Medical Oxygen)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Fixed Rent/Month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770125"/>
                  </a:ext>
                </a:extLst>
              </a:tr>
              <a:tr h="250439">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5000 m³</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sz="900" dirty="0">
                          <a:latin typeface="Verdana" panose="020B0604030504040204" pitchFamily="34" charset="0"/>
                          <a:ea typeface="Verdana" panose="020B0604030504040204" pitchFamily="34" charset="0"/>
                          <a:cs typeface="Verdana" panose="020B0604030504040204" pitchFamily="34" charset="0"/>
                        </a:rPr>
                        <a:t>INR10000-12000</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2265314"/>
                  </a:ext>
                </a:extLst>
              </a:tr>
              <a:tr h="347088">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5000 m³ - 10000 m³</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sz="900" dirty="0">
                          <a:latin typeface="Verdana" panose="020B0604030504040204" pitchFamily="34" charset="0"/>
                          <a:ea typeface="Verdana" panose="020B0604030504040204" pitchFamily="34" charset="0"/>
                          <a:cs typeface="Verdana" panose="020B0604030504040204" pitchFamily="34" charset="0"/>
                        </a:rPr>
                        <a:t>INR12000-17000</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8533493"/>
                  </a:ext>
                </a:extLst>
              </a:tr>
              <a:tr h="347088">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10000 m³ - 15000 m³</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Verdana" panose="020B0604030504040204" pitchFamily="34" charset="0"/>
                          <a:ea typeface="Verdana" panose="020B0604030504040204" pitchFamily="34" charset="0"/>
                          <a:cs typeface="Verdana" panose="020B0604030504040204" pitchFamily="34" charset="0"/>
                        </a:rPr>
                        <a:t>INR17000-22000</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7378856"/>
                  </a:ext>
                </a:extLst>
              </a:tr>
            </a:tbl>
          </a:graphicData>
        </a:graphic>
      </p:graphicFrame>
      <p:sp>
        <p:nvSpPr>
          <p:cNvPr id="15" name="Rectangle 14">
            <a:extLst>
              <a:ext uri="{FF2B5EF4-FFF2-40B4-BE49-F238E27FC236}">
                <a16:creationId xmlns:a16="http://schemas.microsoft.com/office/drawing/2014/main" id="{F4F3C5C9-6D23-49E5-9E27-E024A281A092}"/>
              </a:ext>
            </a:extLst>
          </p:cNvPr>
          <p:cNvSpPr/>
          <p:nvPr/>
        </p:nvSpPr>
        <p:spPr>
          <a:xfrm>
            <a:off x="199577" y="153871"/>
            <a:ext cx="4343396"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Practices for Procurement of Medical Gases: Private Hospital</a:t>
            </a:r>
          </a:p>
        </p:txBody>
      </p:sp>
    </p:spTree>
    <p:extLst>
      <p:ext uri="{BB962C8B-B14F-4D97-AF65-F5344CB8AC3E}">
        <p14:creationId xmlns:p14="http://schemas.microsoft.com/office/powerpoint/2010/main" val="3231089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using a mouse and keyboard&#10;&#10;Description generated with very high confidence">
            <a:extLst>
              <a:ext uri="{FF2B5EF4-FFF2-40B4-BE49-F238E27FC236}">
                <a16:creationId xmlns:a16="http://schemas.microsoft.com/office/drawing/2014/main" id="{431F2F9F-F2CA-4672-918B-A95923D91107}"/>
              </a:ext>
            </a:extLst>
          </p:cNvPr>
          <p:cNvPicPr>
            <a:picLocks noChangeAspect="1"/>
          </p:cNvPicPr>
          <p:nvPr/>
        </p:nvPicPr>
        <p:blipFill rotWithShape="1">
          <a:blip r:embed="rId2">
            <a:extLst>
              <a:ext uri="{28A0092B-C50C-407E-A947-70E740481C1C}">
                <a14:useLocalDpi xmlns:a14="http://schemas.microsoft.com/office/drawing/2010/main" val="0"/>
              </a:ext>
            </a:extLst>
          </a:blip>
          <a:srcRect r="37030"/>
          <a:stretch/>
        </p:blipFill>
        <p:spPr>
          <a:xfrm>
            <a:off x="1469512" y="0"/>
            <a:ext cx="7674488" cy="6770831"/>
          </a:xfrm>
          <a:prstGeom prst="rect">
            <a:avLst/>
          </a:prstGeom>
        </p:spPr>
      </p:pic>
      <p:pic>
        <p:nvPicPr>
          <p:cNvPr id="14" name="Picture 13" descr="A picture containing building&#10;&#10;Description generated with very high confidence">
            <a:extLst>
              <a:ext uri="{FF2B5EF4-FFF2-40B4-BE49-F238E27FC236}">
                <a16:creationId xmlns:a16="http://schemas.microsoft.com/office/drawing/2014/main" id="{0907429A-6F06-4965-8948-B2467FAED134}"/>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73179"/>
            <a:ext cx="9144000" cy="6931179"/>
          </a:xfrm>
          <a:prstGeom prst="rect">
            <a:avLst/>
          </a:prstGeom>
        </p:spPr>
      </p:pic>
      <p:sp>
        <p:nvSpPr>
          <p:cNvPr id="12" name="Title 4">
            <a:extLst>
              <a:ext uri="{FF2B5EF4-FFF2-40B4-BE49-F238E27FC236}">
                <a16:creationId xmlns:a16="http://schemas.microsoft.com/office/drawing/2014/main" id="{E2C3C087-C627-45CF-8386-FCE3A2DEA034}"/>
              </a:ext>
            </a:extLst>
          </p:cNvPr>
          <p:cNvSpPr txBox="1">
            <a:spLocks/>
          </p:cNvSpPr>
          <p:nvPr/>
        </p:nvSpPr>
        <p:spPr>
          <a:xfrm>
            <a:off x="127425" y="3392410"/>
            <a:ext cx="5249669" cy="10261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200000"/>
              </a:lnSpc>
            </a:pPr>
            <a:r>
              <a:rPr lang="en-IN" sz="2000" b="1" dirty="0">
                <a:solidFill>
                  <a:schemeClr val="bg2">
                    <a:lumMod val="25000"/>
                  </a:schemeClr>
                </a:solidFill>
                <a:latin typeface="Arial" panose="020B0604020202020204" pitchFamily="34" charset="0"/>
                <a:ea typeface="Roboto" pitchFamily="2" charset="0"/>
                <a:cs typeface="Arial" panose="020B0604020202020204" pitchFamily="34" charset="0"/>
              </a:rPr>
              <a:t>Scope of Work</a:t>
            </a:r>
            <a:endParaRPr lang="en-US" sz="2000" b="1" dirty="0">
              <a:solidFill>
                <a:schemeClr val="bg2">
                  <a:lumMod val="25000"/>
                </a:schemeClr>
              </a:solidFill>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66161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D378964-0A8D-48B4-89F6-0F51B74DB5B1}"/>
              </a:ext>
            </a:extLst>
          </p:cNvPr>
          <p:cNvGraphicFramePr>
            <a:graphicFrameLocks noGrp="1"/>
          </p:cNvGraphicFramePr>
          <p:nvPr>
            <p:extLst>
              <p:ext uri="{D42A27DB-BD31-4B8C-83A1-F6EECF244321}">
                <p14:modId xmlns:p14="http://schemas.microsoft.com/office/powerpoint/2010/main" val="880963116"/>
              </p:ext>
            </p:extLst>
          </p:nvPr>
        </p:nvGraphicFramePr>
        <p:xfrm>
          <a:off x="228600" y="711200"/>
          <a:ext cx="8697686" cy="5895725"/>
        </p:xfrm>
        <a:graphic>
          <a:graphicData uri="http://schemas.openxmlformats.org/drawingml/2006/table">
            <a:tbl>
              <a:tblPr firstRow="1" bandRow="1">
                <a:tableStyleId>{5FD0F851-EC5A-4D38-B0AD-8093EC10F338}</a:tableStyleId>
              </a:tblPr>
              <a:tblGrid>
                <a:gridCol w="2272082">
                  <a:extLst>
                    <a:ext uri="{9D8B030D-6E8A-4147-A177-3AD203B41FA5}">
                      <a16:colId xmlns:a16="http://schemas.microsoft.com/office/drawing/2014/main" val="1972190078"/>
                    </a:ext>
                  </a:extLst>
                </a:gridCol>
                <a:gridCol w="6425604">
                  <a:extLst>
                    <a:ext uri="{9D8B030D-6E8A-4147-A177-3AD203B41FA5}">
                      <a16:colId xmlns:a16="http://schemas.microsoft.com/office/drawing/2014/main" val="3256849701"/>
                    </a:ext>
                  </a:extLst>
                </a:gridCol>
              </a:tblGrid>
              <a:tr h="1101887">
                <a:tc>
                  <a:txBody>
                    <a:bodyPr/>
                    <a:lstStyle/>
                    <a:p>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Procurement Process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228600" indent="-228600" algn="just">
                        <a:lnSpc>
                          <a:spcPct val="150000"/>
                        </a:lnSpc>
                        <a:buFont typeface="+mj-lt"/>
                        <a:buAutoNum type="arabicPeriod"/>
                      </a:pP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Public hospitals publish/issue tenders based on specific requirement with pre-defined terms and conditions. Evaluation of bidders is based on technical capabilities followed by commercials. Government hospitals set eligibility criteria for bidders to be eligible for bids. Distributors are also authorized to bid for tenders.</a:t>
                      </a:r>
                    </a:p>
                    <a:p>
                      <a:pPr marL="228600" indent="-228600" algn="just">
                        <a:lnSpc>
                          <a:spcPct val="150000"/>
                        </a:lnSpc>
                        <a:buFont typeface="+mj-lt"/>
                        <a:buAutoNum type="arabicPeriod"/>
                      </a:pP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Public hospitals prefer to have more than one supplier.</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5330933"/>
                  </a:ext>
                </a:extLst>
              </a:tr>
              <a:tr h="894358">
                <a:tc>
                  <a:txBody>
                    <a:bodyPr/>
                    <a:lstStyle/>
                    <a:p>
                      <a:pPr marL="0" indent="0" algn="l" defTabSz="914400" rtl="0" eaLnBrk="1" latinLnBrk="0" hangingPunct="1">
                        <a:lnSpc>
                          <a:spcPct val="150000"/>
                        </a:lnSpc>
                        <a:buFont typeface="+mj-lt"/>
                        <a:buNone/>
                      </a:pPr>
                      <a:r>
                        <a:rPr lang="en-IN" sz="10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Contract Duration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228600" indent="-228600" algn="just" defTabSz="914400" rtl="0" eaLnBrk="1" latinLnBrk="0" hangingPunct="1">
                        <a:lnSpc>
                          <a:spcPct val="150000"/>
                        </a:lnSpc>
                        <a:buFont typeface="+mj-lt"/>
                        <a:buAutoNum type="arabicPeriod"/>
                      </a:pP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Contract duration is usually 3 years (2+1). One year is an extended duration based on the performance.</a:t>
                      </a:r>
                    </a:p>
                    <a:p>
                      <a:pPr marL="228600" indent="-228600" algn="just" defTabSz="914400" rtl="0" eaLnBrk="1" latinLnBrk="0" hangingPunct="1">
                        <a:lnSpc>
                          <a:spcPct val="150000"/>
                        </a:lnSpc>
                        <a:buFont typeface="+mj-lt"/>
                        <a:buAutoNum type="arabicPeriod"/>
                      </a:pP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Public hospitals are bound to go for fresh bidding after 3 year (maximum), even if they are satisfied with existing suppliers.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7475134"/>
                  </a:ext>
                </a:extLst>
              </a:tr>
              <a:tr h="1101887">
                <a:tc>
                  <a:txBody>
                    <a:bodyPr/>
                    <a:lstStyle/>
                    <a:p>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Payment Terms</a:t>
                      </a:r>
                      <a:endPar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indent="0" algn="just">
                        <a:lnSpc>
                          <a:spcPct val="150000"/>
                        </a:lnSpc>
                        <a:buFont typeface="+mj-lt"/>
                        <a:buNone/>
                      </a:pPr>
                      <a:r>
                        <a:rPr lang="en-US" sz="9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Approximately 90 days credit period is applicable from the invoice date as a prominent practice, there are cases where it is extended up to 6 months</a:t>
                      </a:r>
                    </a:p>
                    <a:p>
                      <a:pPr marL="228600" indent="-228600" algn="just">
                        <a:lnSpc>
                          <a:spcPct val="150000"/>
                        </a:lnSpc>
                        <a:buFont typeface="+mj-lt"/>
                        <a:buAutoNum type="arabicPeriod"/>
                      </a:pPr>
                      <a:r>
                        <a:rPr lang="en-US" sz="9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Public hospitals usually make payment through demand draft or RTGS transfer.</a:t>
                      </a:r>
                    </a:p>
                    <a:p>
                      <a:pPr marL="228600" indent="-228600" algn="just">
                        <a:lnSpc>
                          <a:spcPct val="150000"/>
                        </a:lnSpc>
                        <a:buFont typeface="+mj-lt"/>
                        <a:buAutoNum type="arabicPeriod"/>
                      </a:pPr>
                      <a:r>
                        <a:rPr lang="en-US" sz="9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When there is a distributor role in the value chain, the gas manufacturing company asks for advance payment from the distributor or it provides a 15-day credit time.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0120071"/>
                  </a:ext>
                </a:extLst>
              </a:tr>
              <a:tr h="1321836">
                <a:tc>
                  <a:txBody>
                    <a:bodyPr/>
                    <a:lstStyle/>
                    <a:p>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Rental on Cylinder </a:t>
                      </a:r>
                    </a:p>
                    <a:p>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(Monthly/ Annual Charges)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n-US" sz="1800" dirty="0">
                        <a:solidFill>
                          <a:schemeClr val="bg2">
                            <a:lumMod val="2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8826360"/>
                  </a:ext>
                </a:extLst>
              </a:tr>
              <a:tr h="1475757">
                <a:tc>
                  <a:txBody>
                    <a:bodyPr/>
                    <a:lstStyle/>
                    <a:p>
                      <a:r>
                        <a:rPr lang="en-IN"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Rental on Tank (Facility Charge)</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n-US" sz="1800" dirty="0">
                        <a:solidFill>
                          <a:schemeClr val="bg2">
                            <a:lumMod val="25000"/>
                          </a:schemeClr>
                        </a:solidFill>
                      </a:endParaRPr>
                    </a:p>
                    <a:p>
                      <a:endParaRPr lang="en-US" sz="1800" dirty="0">
                        <a:solidFill>
                          <a:schemeClr val="bg2">
                            <a:lumMod val="25000"/>
                          </a:schemeClr>
                        </a:solidFill>
                      </a:endParaRPr>
                    </a:p>
                    <a:p>
                      <a:endParaRPr lang="en-US" sz="1800" dirty="0">
                        <a:solidFill>
                          <a:schemeClr val="bg2">
                            <a:lumMod val="25000"/>
                          </a:schemeClr>
                        </a:solidFill>
                      </a:endParaRPr>
                    </a:p>
                    <a:p>
                      <a:endParaRPr lang="en-US" sz="1800" dirty="0">
                        <a:solidFill>
                          <a:schemeClr val="bg2">
                            <a:lumMod val="25000"/>
                          </a:schemeClr>
                        </a:solidFill>
                      </a:endParaRPr>
                    </a:p>
                    <a:p>
                      <a:endParaRPr lang="en-US" sz="1800" dirty="0">
                        <a:solidFill>
                          <a:schemeClr val="bg2">
                            <a:lumMod val="25000"/>
                          </a:schemeClr>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467734"/>
                  </a:ext>
                </a:extLst>
              </a:tr>
            </a:tbl>
          </a:graphicData>
        </a:graphic>
      </p:graphicFrame>
      <p:graphicFrame>
        <p:nvGraphicFramePr>
          <p:cNvPr id="4" name="Table 3">
            <a:extLst>
              <a:ext uri="{FF2B5EF4-FFF2-40B4-BE49-F238E27FC236}">
                <a16:creationId xmlns:a16="http://schemas.microsoft.com/office/drawing/2014/main" id="{5FF37761-45A8-42A9-B1CE-E5409FFBADE7}"/>
              </a:ext>
            </a:extLst>
          </p:cNvPr>
          <p:cNvGraphicFramePr>
            <a:graphicFrameLocks noGrp="1"/>
          </p:cNvGraphicFramePr>
          <p:nvPr>
            <p:extLst>
              <p:ext uri="{D42A27DB-BD31-4B8C-83A1-F6EECF244321}">
                <p14:modId xmlns:p14="http://schemas.microsoft.com/office/powerpoint/2010/main" val="3864616668"/>
              </p:ext>
            </p:extLst>
          </p:nvPr>
        </p:nvGraphicFramePr>
        <p:xfrm>
          <a:off x="2705067" y="3840565"/>
          <a:ext cx="6042550" cy="1217139"/>
        </p:xfrm>
        <a:graphic>
          <a:graphicData uri="http://schemas.openxmlformats.org/drawingml/2006/table">
            <a:tbl>
              <a:tblPr firstRow="1" bandRow="1">
                <a:tableStyleId>{93296810-A885-4BE3-A3E7-6D5BEEA58F35}</a:tableStyleId>
              </a:tblPr>
              <a:tblGrid>
                <a:gridCol w="1801506">
                  <a:extLst>
                    <a:ext uri="{9D8B030D-6E8A-4147-A177-3AD203B41FA5}">
                      <a16:colId xmlns:a16="http://schemas.microsoft.com/office/drawing/2014/main" val="344797614"/>
                    </a:ext>
                  </a:extLst>
                </a:gridCol>
                <a:gridCol w="1132764">
                  <a:extLst>
                    <a:ext uri="{9D8B030D-6E8A-4147-A177-3AD203B41FA5}">
                      <a16:colId xmlns:a16="http://schemas.microsoft.com/office/drawing/2014/main" val="4016505213"/>
                    </a:ext>
                  </a:extLst>
                </a:gridCol>
                <a:gridCol w="3108280">
                  <a:extLst>
                    <a:ext uri="{9D8B030D-6E8A-4147-A177-3AD203B41FA5}">
                      <a16:colId xmlns:a16="http://schemas.microsoft.com/office/drawing/2014/main" val="1367354234"/>
                    </a:ext>
                  </a:extLst>
                </a:gridCol>
              </a:tblGrid>
              <a:tr h="368214">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Products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Daily Rent</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Fixed Rent/Month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770125"/>
                  </a:ext>
                </a:extLst>
              </a:tr>
              <a:tr h="480711">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Large oxygen cylinder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INR5-6</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900" kern="1200" dirty="0">
                          <a:solidFill>
                            <a:schemeClr val="dk1"/>
                          </a:solidFill>
                          <a:latin typeface="Verdana" panose="020B0604030504040204" pitchFamily="34" charset="0"/>
                          <a:ea typeface="Verdana" panose="020B0604030504040204" pitchFamily="34" charset="0"/>
                          <a:cs typeface="Verdana" panose="020B0604030504040204" pitchFamily="34" charset="0"/>
                        </a:rPr>
                        <a:t>Rent for cylinder starts after 10 days from delivery date of cylinder at the rate of INR5-6/day</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2265314"/>
                  </a:ext>
                </a:extLst>
              </a:tr>
              <a:tr h="368214">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Small oxygen cylinder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900" dirty="0">
                          <a:latin typeface="Verdana" panose="020B0604030504040204" pitchFamily="34" charset="0"/>
                          <a:ea typeface="Verdana" panose="020B0604030504040204" pitchFamily="34" charset="0"/>
                          <a:cs typeface="Verdana" panose="020B0604030504040204" pitchFamily="34" charset="0"/>
                        </a:rPr>
                        <a:t>In most of the cases, hospitals purchase gas with small cylinders.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sz="1000" dirty="0">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101458550"/>
                  </a:ext>
                </a:extLst>
              </a:tr>
            </a:tbl>
          </a:graphicData>
        </a:graphic>
      </p:graphicFrame>
      <p:graphicFrame>
        <p:nvGraphicFramePr>
          <p:cNvPr id="5" name="Table 4">
            <a:extLst>
              <a:ext uri="{FF2B5EF4-FFF2-40B4-BE49-F238E27FC236}">
                <a16:creationId xmlns:a16="http://schemas.microsoft.com/office/drawing/2014/main" id="{9F9B5288-114E-4621-A57D-6795E7AED677}"/>
              </a:ext>
            </a:extLst>
          </p:cNvPr>
          <p:cNvGraphicFramePr>
            <a:graphicFrameLocks noGrp="1"/>
          </p:cNvGraphicFramePr>
          <p:nvPr>
            <p:extLst>
              <p:ext uri="{D42A27DB-BD31-4B8C-83A1-F6EECF244321}">
                <p14:modId xmlns:p14="http://schemas.microsoft.com/office/powerpoint/2010/main" val="402221998"/>
              </p:ext>
            </p:extLst>
          </p:nvPr>
        </p:nvGraphicFramePr>
        <p:xfrm>
          <a:off x="2705067" y="5241625"/>
          <a:ext cx="6042550" cy="1239436"/>
        </p:xfrm>
        <a:graphic>
          <a:graphicData uri="http://schemas.openxmlformats.org/drawingml/2006/table">
            <a:tbl>
              <a:tblPr firstRow="1" bandRow="1">
                <a:tableStyleId>{93296810-A885-4BE3-A3E7-6D5BEEA58F35}</a:tableStyleId>
              </a:tblPr>
              <a:tblGrid>
                <a:gridCol w="3113542">
                  <a:extLst>
                    <a:ext uri="{9D8B030D-6E8A-4147-A177-3AD203B41FA5}">
                      <a16:colId xmlns:a16="http://schemas.microsoft.com/office/drawing/2014/main" val="344797614"/>
                    </a:ext>
                  </a:extLst>
                </a:gridCol>
                <a:gridCol w="2929008">
                  <a:extLst>
                    <a:ext uri="{9D8B030D-6E8A-4147-A177-3AD203B41FA5}">
                      <a16:colId xmlns:a16="http://schemas.microsoft.com/office/drawing/2014/main" val="1367354234"/>
                    </a:ext>
                  </a:extLst>
                </a:gridCol>
              </a:tblGrid>
              <a:tr h="309859">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Tank Size (Liquid Medical Oxygen)</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lang="en-US" sz="900" b="1" kern="12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Fixed Rent/Month</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770125"/>
                  </a:ext>
                </a:extLst>
              </a:tr>
              <a:tr h="309859">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5000 m³</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sz="900" dirty="0">
                          <a:latin typeface="Verdana" panose="020B0604030504040204" pitchFamily="34" charset="0"/>
                          <a:ea typeface="Verdana" panose="020B0604030504040204" pitchFamily="34" charset="0"/>
                          <a:cs typeface="Verdana" panose="020B0604030504040204" pitchFamily="34" charset="0"/>
                        </a:rPr>
                        <a:t>INR10000-12000</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2265314"/>
                  </a:ext>
                </a:extLst>
              </a:tr>
              <a:tr h="309859">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5000 m³ - 10000 m³</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sz="900" dirty="0">
                          <a:latin typeface="Verdana" panose="020B0604030504040204" pitchFamily="34" charset="0"/>
                          <a:ea typeface="Verdana" panose="020B0604030504040204" pitchFamily="34" charset="0"/>
                          <a:cs typeface="Verdana" panose="020B0604030504040204" pitchFamily="34" charset="0"/>
                        </a:rPr>
                        <a:t>INR12000-17000</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8533493"/>
                  </a:ext>
                </a:extLst>
              </a:tr>
              <a:tr h="309859">
                <a:tc>
                  <a:txBody>
                    <a:bodyPr/>
                    <a:lstStyle/>
                    <a:p>
                      <a:pPr algn="ctr">
                        <a:lnSpc>
                          <a:spcPct val="150000"/>
                        </a:lnSpc>
                      </a:pPr>
                      <a:r>
                        <a:rPr lang="en-US" sz="900" kern="1200" dirty="0">
                          <a:solidFill>
                            <a:prstClr val="black"/>
                          </a:solidFill>
                          <a:latin typeface="Verdana" panose="020B0604030504040204" pitchFamily="34" charset="0"/>
                          <a:ea typeface="Verdana" panose="020B0604030504040204" pitchFamily="34" charset="0"/>
                          <a:cs typeface="Verdana" panose="020B0604030504040204" pitchFamily="34" charset="0"/>
                        </a:rPr>
                        <a:t>10000 m³ - 15000 m³</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Verdana" panose="020B0604030504040204" pitchFamily="34" charset="0"/>
                          <a:ea typeface="Verdana" panose="020B0604030504040204" pitchFamily="34" charset="0"/>
                          <a:cs typeface="Verdana" panose="020B0604030504040204" pitchFamily="34" charset="0"/>
                        </a:rPr>
                        <a:t>INR17000-22000</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7378856"/>
                  </a:ext>
                </a:extLst>
              </a:tr>
            </a:tbl>
          </a:graphicData>
        </a:graphic>
      </p:graphicFrame>
      <p:sp>
        <p:nvSpPr>
          <p:cNvPr id="15" name="Rectangle 14">
            <a:extLst>
              <a:ext uri="{FF2B5EF4-FFF2-40B4-BE49-F238E27FC236}">
                <a16:creationId xmlns:a16="http://schemas.microsoft.com/office/drawing/2014/main" id="{F4F3C5C9-6D23-49E5-9E27-E024A281A092}"/>
              </a:ext>
            </a:extLst>
          </p:cNvPr>
          <p:cNvSpPr/>
          <p:nvPr/>
        </p:nvSpPr>
        <p:spPr>
          <a:xfrm>
            <a:off x="185063" y="153871"/>
            <a:ext cx="4343396"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Practices for Procurement of Medical Gases: Public Hospital</a:t>
            </a:r>
          </a:p>
        </p:txBody>
      </p:sp>
    </p:spTree>
    <p:extLst>
      <p:ext uri="{BB962C8B-B14F-4D97-AF65-F5344CB8AC3E}">
        <p14:creationId xmlns:p14="http://schemas.microsoft.com/office/powerpoint/2010/main" val="1709949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199574" y="155111"/>
            <a:ext cx="4343398"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Practices for Procurement of Medical Gases: Public Hospital</a:t>
            </a:r>
          </a:p>
        </p:txBody>
      </p:sp>
      <p:sp>
        <p:nvSpPr>
          <p:cNvPr id="7" name="TextBox 6">
            <a:extLst>
              <a:ext uri="{FF2B5EF4-FFF2-40B4-BE49-F238E27FC236}">
                <a16:creationId xmlns:a16="http://schemas.microsoft.com/office/drawing/2014/main" id="{E0C954C0-099A-4EA9-AB97-7FD671E4FFCC}"/>
              </a:ext>
            </a:extLst>
          </p:cNvPr>
          <p:cNvSpPr txBox="1"/>
          <p:nvPr/>
        </p:nvSpPr>
        <p:spPr>
          <a:xfrm>
            <a:off x="6376494" y="6508558"/>
            <a:ext cx="2601039" cy="200055"/>
          </a:xfrm>
          <a:prstGeom prst="rect">
            <a:avLst/>
          </a:prstGeom>
          <a:noFill/>
        </p:spPr>
        <p:txBody>
          <a:bodyPr wrap="square" rtlCol="0">
            <a:spAutoFit/>
          </a:bodyPr>
          <a:lstStyle/>
          <a:p>
            <a:pPr algn="r"/>
            <a:r>
              <a:rPr lang="en-IN"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7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ChemAnalyst</a:t>
            </a:r>
            <a:endPar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54CBFCB2-39C3-4286-891B-656374BB1575}"/>
              </a:ext>
            </a:extLst>
          </p:cNvPr>
          <p:cNvSpPr txBox="1"/>
          <p:nvPr/>
        </p:nvSpPr>
        <p:spPr>
          <a:xfrm>
            <a:off x="154102" y="643288"/>
            <a:ext cx="6640281" cy="246221"/>
          </a:xfrm>
          <a:prstGeom prst="rect">
            <a:avLst/>
          </a:prstGeom>
          <a:noFill/>
        </p:spPr>
        <p:txBody>
          <a:bodyPr wrap="square" rtlCol="0">
            <a:spAutoFit/>
          </a:bodyPr>
          <a:lstStyle/>
          <a:p>
            <a:r>
              <a:rPr lang="en-US" sz="1000" b="1" dirty="0">
                <a:latin typeface="Verdana" panose="020B0604030504040204" pitchFamily="34" charset="0"/>
                <a:ea typeface="Verdana" panose="020B0604030504040204" pitchFamily="34" charset="0"/>
                <a:cs typeface="Verdana" panose="020B0604030504040204" pitchFamily="34" charset="0"/>
              </a:rPr>
              <a:t>Public Hospital Medical Oxygen Tendering Process in India – Flowchart</a:t>
            </a:r>
          </a:p>
        </p:txBody>
      </p:sp>
      <p:sp>
        <p:nvSpPr>
          <p:cNvPr id="6" name="Rectangle 5">
            <a:extLst>
              <a:ext uri="{FF2B5EF4-FFF2-40B4-BE49-F238E27FC236}">
                <a16:creationId xmlns:a16="http://schemas.microsoft.com/office/drawing/2014/main" id="{1B5798DD-A1AD-4315-BC55-AD1623F92517}"/>
              </a:ext>
            </a:extLst>
          </p:cNvPr>
          <p:cNvSpPr/>
          <p:nvPr/>
        </p:nvSpPr>
        <p:spPr>
          <a:xfrm>
            <a:off x="2827608" y="1066783"/>
            <a:ext cx="2869807" cy="716289"/>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Preparation/Design of Request for Proposal (RFP)</a:t>
            </a:r>
          </a:p>
          <a:p>
            <a:pPr algn="ct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Internal technical and procurement team prepare and fianlise the scope of requirement</a:t>
            </a:r>
          </a:p>
        </p:txBody>
      </p:sp>
      <p:sp>
        <p:nvSpPr>
          <p:cNvPr id="9" name="Rectangle 8">
            <a:extLst>
              <a:ext uri="{FF2B5EF4-FFF2-40B4-BE49-F238E27FC236}">
                <a16:creationId xmlns:a16="http://schemas.microsoft.com/office/drawing/2014/main" id="{0581D367-1EDF-445D-8A7F-CFC975675E49}"/>
              </a:ext>
            </a:extLst>
          </p:cNvPr>
          <p:cNvSpPr/>
          <p:nvPr/>
        </p:nvSpPr>
        <p:spPr>
          <a:xfrm>
            <a:off x="6274188" y="1205918"/>
            <a:ext cx="2110158" cy="1573233"/>
          </a:xfrm>
          <a:prstGeom prst="rect">
            <a:avLst/>
          </a:prstGeom>
          <a:solidFill>
            <a:schemeClr val="bg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Typical Structure of RFP </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Product/Technical Specification</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Terms and Conditions to supply medical gases</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Eligibility Criteria for bidders</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Parameters/formula to evaluate bids</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Financial Bid Structure</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Submission guidelines</a:t>
            </a:r>
          </a:p>
        </p:txBody>
      </p:sp>
      <p:cxnSp>
        <p:nvCxnSpPr>
          <p:cNvPr id="10" name="Straight Arrow Connector 9">
            <a:extLst>
              <a:ext uri="{FF2B5EF4-FFF2-40B4-BE49-F238E27FC236}">
                <a16:creationId xmlns:a16="http://schemas.microsoft.com/office/drawing/2014/main" id="{290657A6-404C-49DC-BAB4-111E770E1A2E}"/>
              </a:ext>
            </a:extLst>
          </p:cNvPr>
          <p:cNvCxnSpPr>
            <a:cxnSpLocks/>
          </p:cNvCxnSpPr>
          <p:nvPr/>
        </p:nvCxnSpPr>
        <p:spPr>
          <a:xfrm>
            <a:off x="4220308" y="1783072"/>
            <a:ext cx="0" cy="267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A9662A7-2274-46EB-A1E3-AD1A61F3E774}"/>
              </a:ext>
            </a:extLst>
          </p:cNvPr>
          <p:cNvSpPr/>
          <p:nvPr/>
        </p:nvSpPr>
        <p:spPr>
          <a:xfrm>
            <a:off x="2839330" y="2075767"/>
            <a:ext cx="2858083" cy="503934"/>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Publication of RPF at Government Portal/ Hospital Website/Newspapers</a:t>
            </a:r>
          </a:p>
          <a:p>
            <a:pPr algn="ct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(in form of tender)</a:t>
            </a:r>
          </a:p>
        </p:txBody>
      </p:sp>
      <p:sp>
        <p:nvSpPr>
          <p:cNvPr id="13" name="Rectangle 12">
            <a:extLst>
              <a:ext uri="{FF2B5EF4-FFF2-40B4-BE49-F238E27FC236}">
                <a16:creationId xmlns:a16="http://schemas.microsoft.com/office/drawing/2014/main" id="{2404199F-7BD5-44C6-A9FA-4BD897955630}"/>
              </a:ext>
            </a:extLst>
          </p:cNvPr>
          <p:cNvSpPr/>
          <p:nvPr/>
        </p:nvSpPr>
        <p:spPr>
          <a:xfrm>
            <a:off x="900331" y="6088950"/>
            <a:ext cx="2785399" cy="484552"/>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Financial bids are opened in presence of all bidders the lowest commercial bidder gets awarded the supply contract.</a:t>
            </a:r>
          </a:p>
        </p:txBody>
      </p:sp>
      <p:cxnSp>
        <p:nvCxnSpPr>
          <p:cNvPr id="14" name="Straight Arrow Connector 13">
            <a:extLst>
              <a:ext uri="{FF2B5EF4-FFF2-40B4-BE49-F238E27FC236}">
                <a16:creationId xmlns:a16="http://schemas.microsoft.com/office/drawing/2014/main" id="{FC4D7C6B-EDF0-4613-9728-73C1D0C25E29}"/>
              </a:ext>
            </a:extLst>
          </p:cNvPr>
          <p:cNvCxnSpPr/>
          <p:nvPr/>
        </p:nvCxnSpPr>
        <p:spPr>
          <a:xfrm flipH="1">
            <a:off x="4206242" y="2624406"/>
            <a:ext cx="1"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A740A49-07D0-4374-9AB5-E489D060F96C}"/>
              </a:ext>
            </a:extLst>
          </p:cNvPr>
          <p:cNvSpPr/>
          <p:nvPr/>
        </p:nvSpPr>
        <p:spPr>
          <a:xfrm>
            <a:off x="2897946" y="2919030"/>
            <a:ext cx="2588455" cy="479091"/>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Call for Pre-Bid Meeting</a:t>
            </a:r>
          </a:p>
          <a:p>
            <a:pPr algn="ct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(Objective is to clarify any concern bidders may have related with RFP)</a:t>
            </a:r>
          </a:p>
        </p:txBody>
      </p:sp>
      <p:cxnSp>
        <p:nvCxnSpPr>
          <p:cNvPr id="17" name="Straight Arrow Connector 16">
            <a:extLst>
              <a:ext uri="{FF2B5EF4-FFF2-40B4-BE49-F238E27FC236}">
                <a16:creationId xmlns:a16="http://schemas.microsoft.com/office/drawing/2014/main" id="{F20B37DD-F580-484D-97C5-D913756DB464}"/>
              </a:ext>
            </a:extLst>
          </p:cNvPr>
          <p:cNvCxnSpPr>
            <a:cxnSpLocks/>
          </p:cNvCxnSpPr>
          <p:nvPr/>
        </p:nvCxnSpPr>
        <p:spPr>
          <a:xfrm flipH="1" flipV="1">
            <a:off x="2448951" y="3189436"/>
            <a:ext cx="4572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754F6E8-67F0-4E4F-9B9B-D201A9968349}"/>
              </a:ext>
            </a:extLst>
          </p:cNvPr>
          <p:cNvSpPr/>
          <p:nvPr/>
        </p:nvSpPr>
        <p:spPr>
          <a:xfrm>
            <a:off x="867404" y="2848692"/>
            <a:ext cx="1581549" cy="921440"/>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Revisit RFP</a:t>
            </a:r>
          </a:p>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 and Issue an updated version if required. </a:t>
            </a:r>
            <a:endPar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9" name="Straight Connector 18">
            <a:extLst>
              <a:ext uri="{FF2B5EF4-FFF2-40B4-BE49-F238E27FC236}">
                <a16:creationId xmlns:a16="http://schemas.microsoft.com/office/drawing/2014/main" id="{BC4FBB38-3585-40C6-AC5D-383B4E66B472}"/>
              </a:ext>
            </a:extLst>
          </p:cNvPr>
          <p:cNvCxnSpPr>
            <a:cxnSpLocks/>
            <a:stCxn id="18" idx="1"/>
          </p:cNvCxnSpPr>
          <p:nvPr/>
        </p:nvCxnSpPr>
        <p:spPr>
          <a:xfrm flipH="1">
            <a:off x="478302" y="3309412"/>
            <a:ext cx="389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9FB98E-9DFF-4789-910F-559FC75422DA}"/>
              </a:ext>
            </a:extLst>
          </p:cNvPr>
          <p:cNvCxnSpPr>
            <a:cxnSpLocks/>
          </p:cNvCxnSpPr>
          <p:nvPr/>
        </p:nvCxnSpPr>
        <p:spPr>
          <a:xfrm flipH="1" flipV="1">
            <a:off x="450166" y="1944848"/>
            <a:ext cx="28136" cy="1364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B4A9B2E-48C3-4165-8C77-089FEE6AAC4B}"/>
              </a:ext>
            </a:extLst>
          </p:cNvPr>
          <p:cNvCxnSpPr>
            <a:cxnSpLocks/>
          </p:cNvCxnSpPr>
          <p:nvPr/>
        </p:nvCxnSpPr>
        <p:spPr>
          <a:xfrm flipH="1">
            <a:off x="450166" y="1944848"/>
            <a:ext cx="3671666"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C60896CF-49BB-46F3-BCE6-2726C11AC3FC}"/>
              </a:ext>
            </a:extLst>
          </p:cNvPr>
          <p:cNvSpPr/>
          <p:nvPr/>
        </p:nvSpPr>
        <p:spPr>
          <a:xfrm rot="16200000">
            <a:off x="419582" y="2894422"/>
            <a:ext cx="100923" cy="83999"/>
          </a:xfrm>
          <a:prstGeom prst="rightArrow">
            <a:avLst>
              <a:gd name="adj1" fmla="val 50000"/>
              <a:gd name="adj2" fmla="val 1197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841491CA-0222-4234-A96A-40AA8C87BCE1}"/>
              </a:ext>
            </a:extLst>
          </p:cNvPr>
          <p:cNvSpPr/>
          <p:nvPr/>
        </p:nvSpPr>
        <p:spPr>
          <a:xfrm>
            <a:off x="867404" y="1893275"/>
            <a:ext cx="100923" cy="83999"/>
          </a:xfrm>
          <a:prstGeom prst="rightArrow">
            <a:avLst>
              <a:gd name="adj1" fmla="val 50000"/>
              <a:gd name="adj2" fmla="val 1197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3B2E307-C4AD-4344-BE05-88CB505E8AFC}"/>
              </a:ext>
            </a:extLst>
          </p:cNvPr>
          <p:cNvCxnSpPr>
            <a:cxnSpLocks/>
          </p:cNvCxnSpPr>
          <p:nvPr/>
        </p:nvCxnSpPr>
        <p:spPr>
          <a:xfrm flipH="1">
            <a:off x="4220306" y="3423875"/>
            <a:ext cx="1"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BFB7ACF-53AB-46EA-9875-126FBC6A973C}"/>
              </a:ext>
            </a:extLst>
          </p:cNvPr>
          <p:cNvSpPr/>
          <p:nvPr/>
        </p:nvSpPr>
        <p:spPr>
          <a:xfrm>
            <a:off x="867405" y="4109461"/>
            <a:ext cx="2818326" cy="564511"/>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Physical Document  Submission</a:t>
            </a:r>
          </a:p>
          <a:p>
            <a:pPr algn="ct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(Ask bidders to submit technical and commercial bid in separate envelopes in predefined format)</a:t>
            </a:r>
          </a:p>
        </p:txBody>
      </p:sp>
      <p:cxnSp>
        <p:nvCxnSpPr>
          <p:cNvPr id="26" name="Straight Arrow Connector 25">
            <a:extLst>
              <a:ext uri="{FF2B5EF4-FFF2-40B4-BE49-F238E27FC236}">
                <a16:creationId xmlns:a16="http://schemas.microsoft.com/office/drawing/2014/main" id="{DC8E8A6D-A0E4-4219-8CD1-3367334C6A86}"/>
              </a:ext>
            </a:extLst>
          </p:cNvPr>
          <p:cNvCxnSpPr/>
          <p:nvPr/>
        </p:nvCxnSpPr>
        <p:spPr>
          <a:xfrm flipH="1">
            <a:off x="5118294" y="4615642"/>
            <a:ext cx="1"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2CAA65-6B0D-4EF4-823D-79C024F69A8A}"/>
              </a:ext>
            </a:extLst>
          </p:cNvPr>
          <p:cNvCxnSpPr>
            <a:cxnSpLocks/>
          </p:cNvCxnSpPr>
          <p:nvPr/>
        </p:nvCxnSpPr>
        <p:spPr>
          <a:xfrm flipH="1">
            <a:off x="2273100" y="4791486"/>
            <a:ext cx="3749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7C07B9-0222-48E2-9A27-3839C5D277B4}"/>
              </a:ext>
            </a:extLst>
          </p:cNvPr>
          <p:cNvCxnSpPr/>
          <p:nvPr/>
        </p:nvCxnSpPr>
        <p:spPr>
          <a:xfrm flipH="1">
            <a:off x="2273101" y="4799962"/>
            <a:ext cx="1"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528262C-00DE-4AC0-8284-8B0774FA1696}"/>
              </a:ext>
            </a:extLst>
          </p:cNvPr>
          <p:cNvCxnSpPr/>
          <p:nvPr/>
        </p:nvCxnSpPr>
        <p:spPr>
          <a:xfrm flipH="1">
            <a:off x="6008081" y="4791486"/>
            <a:ext cx="1"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1B8D178-4272-401F-97EC-CC68EFC44130}"/>
              </a:ext>
            </a:extLst>
          </p:cNvPr>
          <p:cNvSpPr/>
          <p:nvPr/>
        </p:nvSpPr>
        <p:spPr>
          <a:xfrm>
            <a:off x="759655" y="5086247"/>
            <a:ext cx="3165211" cy="803250"/>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Selection on Technical Aspects Only</a:t>
            </a:r>
          </a:p>
          <a:p>
            <a:pPr algn="ct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Internal technical and procurement team only reviews technical proposal and shortlist bidders</a:t>
            </a:r>
          </a:p>
          <a:p>
            <a:pPr algn="ct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Shortlisted bidders are invited to open financial bid at their office on a specific date</a:t>
            </a:r>
          </a:p>
        </p:txBody>
      </p:sp>
      <p:sp>
        <p:nvSpPr>
          <p:cNvPr id="31" name="Rectangle 30">
            <a:extLst>
              <a:ext uri="{FF2B5EF4-FFF2-40B4-BE49-F238E27FC236}">
                <a16:creationId xmlns:a16="http://schemas.microsoft.com/office/drawing/2014/main" id="{135BE220-2025-48BF-9EC0-6B9472454042}"/>
              </a:ext>
            </a:extLst>
          </p:cNvPr>
          <p:cNvSpPr/>
          <p:nvPr/>
        </p:nvSpPr>
        <p:spPr>
          <a:xfrm>
            <a:off x="4424298" y="5084508"/>
            <a:ext cx="3467677" cy="803250"/>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Selection on Technical + Commercial Aspects</a:t>
            </a:r>
          </a:p>
          <a:p>
            <a:pPr algn="ct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Internal technical and procurement team reviews bids and give scores to all bidders to select wining bid/bidders. In few cases the evaluation of financial and technical bids are done in presence of all bidders</a:t>
            </a:r>
          </a:p>
        </p:txBody>
      </p:sp>
      <p:cxnSp>
        <p:nvCxnSpPr>
          <p:cNvPr id="32" name="Straight Arrow Connector 31">
            <a:extLst>
              <a:ext uri="{FF2B5EF4-FFF2-40B4-BE49-F238E27FC236}">
                <a16:creationId xmlns:a16="http://schemas.microsoft.com/office/drawing/2014/main" id="{A827E206-2533-4B0B-A388-576F7E29E958}"/>
              </a:ext>
            </a:extLst>
          </p:cNvPr>
          <p:cNvCxnSpPr/>
          <p:nvPr/>
        </p:nvCxnSpPr>
        <p:spPr>
          <a:xfrm flipH="1">
            <a:off x="2273100" y="5902657"/>
            <a:ext cx="1"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1D630CA-8D94-4E1C-931D-915928726FD8}"/>
              </a:ext>
            </a:extLst>
          </p:cNvPr>
          <p:cNvSpPr/>
          <p:nvPr/>
        </p:nvSpPr>
        <p:spPr>
          <a:xfrm>
            <a:off x="6274186" y="2857688"/>
            <a:ext cx="2110158" cy="2165912"/>
          </a:xfrm>
          <a:prstGeom prst="rect">
            <a:avLst/>
          </a:prstGeom>
          <a:solidFill>
            <a:schemeClr val="accent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Representative Standard Parameters/ Eligibility Criteria for Bidders </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Specific  duration of operation to serve public hospitals</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Defined turnover of the bidder</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Must not be blacklisted as per the records of Ministry of Commerce</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Infrastructure and logistics capabilities </a:t>
            </a:r>
          </a:p>
          <a:p>
            <a:pPr marL="171450" indent="-171450">
              <a:buFont typeface="Wingdings" panose="05000000000000000000" pitchFamily="2" charset="2"/>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Documentary evidence showcasing past supply records to government hospitals</a:t>
            </a:r>
          </a:p>
        </p:txBody>
      </p:sp>
      <p:sp>
        <p:nvSpPr>
          <p:cNvPr id="36" name="TextBox 35">
            <a:extLst>
              <a:ext uri="{FF2B5EF4-FFF2-40B4-BE49-F238E27FC236}">
                <a16:creationId xmlns:a16="http://schemas.microsoft.com/office/drawing/2014/main" id="{960E5574-5EA9-46D0-910B-44F37D332C66}"/>
              </a:ext>
            </a:extLst>
          </p:cNvPr>
          <p:cNvSpPr txBox="1"/>
          <p:nvPr/>
        </p:nvSpPr>
        <p:spPr>
          <a:xfrm>
            <a:off x="4807099" y="6334081"/>
            <a:ext cx="4157000" cy="200055"/>
          </a:xfrm>
          <a:prstGeom prst="rect">
            <a:avLst/>
          </a:prstGeom>
          <a:noFill/>
        </p:spPr>
        <p:txBody>
          <a:bodyPr wrap="square" rtlCol="0">
            <a:spAutoFit/>
          </a:bodyPr>
          <a:lstStyle/>
          <a:p>
            <a:pPr algn="r"/>
            <a:r>
              <a:rPr lang="en-IN"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**Some of the tender portals are  E Procurement Portal, Tender Detail, Tender Tiger etc</a:t>
            </a:r>
            <a:endParaRPr lang="en-US" sz="7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Rectangle 37">
            <a:extLst>
              <a:ext uri="{FF2B5EF4-FFF2-40B4-BE49-F238E27FC236}">
                <a16:creationId xmlns:a16="http://schemas.microsoft.com/office/drawing/2014/main" id="{CC9EC1D0-F55A-4AE1-A8E9-5FC8624DB165}"/>
              </a:ext>
            </a:extLst>
          </p:cNvPr>
          <p:cNvSpPr/>
          <p:nvPr/>
        </p:nvSpPr>
        <p:spPr>
          <a:xfrm>
            <a:off x="3924867" y="4125561"/>
            <a:ext cx="2262568" cy="525249"/>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Government e-Tender Portals</a:t>
            </a: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 to submit online bids** in predefined format as per the RFP</a:t>
            </a:r>
          </a:p>
        </p:txBody>
      </p:sp>
      <p:sp>
        <p:nvSpPr>
          <p:cNvPr id="42" name="Rectangle 41">
            <a:extLst>
              <a:ext uri="{FF2B5EF4-FFF2-40B4-BE49-F238E27FC236}">
                <a16:creationId xmlns:a16="http://schemas.microsoft.com/office/drawing/2014/main" id="{DF6B4E2D-5D51-4867-BA74-740A665B6027}"/>
              </a:ext>
            </a:extLst>
          </p:cNvPr>
          <p:cNvSpPr/>
          <p:nvPr/>
        </p:nvSpPr>
        <p:spPr>
          <a:xfrm>
            <a:off x="3345760" y="3623001"/>
            <a:ext cx="1699407" cy="182880"/>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Bid Submission</a:t>
            </a:r>
          </a:p>
        </p:txBody>
      </p:sp>
      <p:cxnSp>
        <p:nvCxnSpPr>
          <p:cNvPr id="50" name="Straight Connector 49">
            <a:extLst>
              <a:ext uri="{FF2B5EF4-FFF2-40B4-BE49-F238E27FC236}">
                <a16:creationId xmlns:a16="http://schemas.microsoft.com/office/drawing/2014/main" id="{05B06054-DDF5-4D6A-9FA5-25FC46DCC8B2}"/>
              </a:ext>
            </a:extLst>
          </p:cNvPr>
          <p:cNvCxnSpPr>
            <a:cxnSpLocks/>
          </p:cNvCxnSpPr>
          <p:nvPr/>
        </p:nvCxnSpPr>
        <p:spPr>
          <a:xfrm flipH="1">
            <a:off x="2458332" y="3945080"/>
            <a:ext cx="30175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B19CE87-DEBD-4450-B20A-BD7290BF4433}"/>
              </a:ext>
            </a:extLst>
          </p:cNvPr>
          <p:cNvCxnSpPr/>
          <p:nvPr/>
        </p:nvCxnSpPr>
        <p:spPr>
          <a:xfrm flipH="1">
            <a:off x="5467644" y="3923980"/>
            <a:ext cx="1"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64BC39C-2FED-43C5-AFC4-F32575C79ED9}"/>
              </a:ext>
            </a:extLst>
          </p:cNvPr>
          <p:cNvCxnSpPr/>
          <p:nvPr/>
        </p:nvCxnSpPr>
        <p:spPr>
          <a:xfrm flipH="1">
            <a:off x="2454813" y="3935704"/>
            <a:ext cx="1"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0BCA96C-52D5-44A2-9B2C-335225B87968}"/>
              </a:ext>
            </a:extLst>
          </p:cNvPr>
          <p:cNvCxnSpPr/>
          <p:nvPr/>
        </p:nvCxnSpPr>
        <p:spPr>
          <a:xfrm flipH="1">
            <a:off x="3101928" y="4596887"/>
            <a:ext cx="1"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4EDE0D-224D-4287-BD99-006C6420C152}"/>
              </a:ext>
            </a:extLst>
          </p:cNvPr>
          <p:cNvCxnSpPr/>
          <p:nvPr/>
        </p:nvCxnSpPr>
        <p:spPr>
          <a:xfrm flipH="1">
            <a:off x="4215619" y="3783305"/>
            <a:ext cx="1"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001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F3C5C9-6D23-49E5-9E27-E024A281A092}"/>
              </a:ext>
            </a:extLst>
          </p:cNvPr>
          <p:cNvSpPr/>
          <p:nvPr/>
        </p:nvSpPr>
        <p:spPr>
          <a:xfrm>
            <a:off x="185063" y="153871"/>
            <a:ext cx="4343396" cy="424732"/>
          </a:xfrm>
          <a:prstGeom prst="rect">
            <a:avLst/>
          </a:prstGeom>
        </p:spPr>
        <p:txBody>
          <a:bodyPr wrap="square">
            <a:spAutoFit/>
          </a:bodyPr>
          <a:lstStyle/>
          <a:p>
            <a:pPr>
              <a:lnSpc>
                <a:spcPct val="90000"/>
              </a:lnSpc>
              <a:spcBef>
                <a:spcPct val="0"/>
              </a:spcBef>
              <a:defRPr/>
            </a:pPr>
            <a:r>
              <a:rPr lang="en-US" sz="1200" b="1" spc="300" dirty="0">
                <a:latin typeface="Verdana" panose="020B0604030504040204" pitchFamily="34" charset="0"/>
                <a:ea typeface="Verdana" panose="020B0604030504040204" pitchFamily="34" charset="0"/>
                <a:cs typeface="Arial" panose="020B0604020202020204" pitchFamily="34" charset="0"/>
              </a:rPr>
              <a:t>Practices for Procurement of Medical Gases: Public Hospital</a:t>
            </a:r>
          </a:p>
        </p:txBody>
      </p:sp>
      <p:sp>
        <p:nvSpPr>
          <p:cNvPr id="6" name="TextBox 5">
            <a:extLst>
              <a:ext uri="{FF2B5EF4-FFF2-40B4-BE49-F238E27FC236}">
                <a16:creationId xmlns:a16="http://schemas.microsoft.com/office/drawing/2014/main" id="{4A0A9F32-89B0-471C-9444-30AF88D580F4}"/>
              </a:ext>
            </a:extLst>
          </p:cNvPr>
          <p:cNvSpPr txBox="1"/>
          <p:nvPr/>
        </p:nvSpPr>
        <p:spPr>
          <a:xfrm>
            <a:off x="185063" y="674829"/>
            <a:ext cx="8755737" cy="461665"/>
          </a:xfrm>
          <a:prstGeom prst="rect">
            <a:avLst/>
          </a:prstGeom>
          <a:noFill/>
        </p:spPr>
        <p:txBody>
          <a:bodyPr wrap="square" rtlCol="0">
            <a:spAutoFit/>
          </a:bodyPr>
          <a:lstStyle/>
          <a:p>
            <a:r>
              <a:rPr lang="en-US" sz="1200" b="1" dirty="0">
                <a:solidFill>
                  <a:schemeClr val="tx1"/>
                </a:solidFill>
                <a:latin typeface="Verdana" panose="020B0604030504040204" pitchFamily="34" charset="0"/>
                <a:ea typeface="Verdana" panose="020B0604030504040204" pitchFamily="34" charset="0"/>
                <a:cs typeface="Verdana" panose="020B0604030504040204" pitchFamily="34" charset="0"/>
              </a:rPr>
              <a:t>Representative Standard Parameters/ Eligibility Criteria for Bidders </a:t>
            </a:r>
          </a:p>
          <a:p>
            <a:endParaRPr lang="en-IN" sz="1200" dirty="0"/>
          </a:p>
        </p:txBody>
      </p:sp>
      <p:sp>
        <p:nvSpPr>
          <p:cNvPr id="9" name="TextBox 8">
            <a:extLst>
              <a:ext uri="{FF2B5EF4-FFF2-40B4-BE49-F238E27FC236}">
                <a16:creationId xmlns:a16="http://schemas.microsoft.com/office/drawing/2014/main" id="{FE58834D-7282-4744-83D4-C3F2D9E3071E}"/>
              </a:ext>
            </a:extLst>
          </p:cNvPr>
          <p:cNvSpPr txBox="1"/>
          <p:nvPr/>
        </p:nvSpPr>
        <p:spPr>
          <a:xfrm>
            <a:off x="185062" y="945846"/>
            <a:ext cx="8755737" cy="3062057"/>
          </a:xfrm>
          <a:prstGeom prst="rect">
            <a:avLst/>
          </a:prstGeom>
          <a:noFill/>
        </p:spPr>
        <p:txBody>
          <a:bodyPr wrap="square">
            <a:spAutoFit/>
          </a:bodyPr>
          <a:lstStyle/>
          <a:p>
            <a:pPr marL="171450" indent="-171450">
              <a:lnSpc>
                <a:spcPct val="150000"/>
              </a:lnSpc>
              <a:buFont typeface="Wingdings" panose="05000000000000000000" pitchFamily="2" charset="2"/>
              <a:buChar char="§"/>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Specific  duration of operation to serve public hospitals</a:t>
            </a:r>
          </a:p>
          <a:p>
            <a:pPr>
              <a:lnSpc>
                <a:spcPct val="150000"/>
              </a:lnSpc>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a:t>
            </a:r>
            <a:r>
              <a:rPr lang="en-US" sz="1000" dirty="0">
                <a:latin typeface="Verdana" panose="020B0604030504040204" pitchFamily="34" charset="0"/>
                <a:ea typeface="Verdana" panose="020B0604030504040204" pitchFamily="34" charset="0"/>
                <a:cs typeface="Verdana" panose="020B0604030504040204" pitchFamily="34" charset="0"/>
              </a:rPr>
              <a:t> bidder should have served the public hospitals for specific duration of operational activities so that the bidder  must have some experience in supplying to government hospitals. </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Wingdings" panose="05000000000000000000" pitchFamily="2" charset="2"/>
              <a:buChar char="§"/>
            </a:pPr>
            <a:r>
              <a:rPr lang="en-US" sz="1000" b="1" dirty="0">
                <a:latin typeface="Verdana" panose="020B0604030504040204" pitchFamily="34" charset="0"/>
                <a:ea typeface="Verdana" panose="020B0604030504040204" pitchFamily="34" charset="0"/>
                <a:cs typeface="Verdana" panose="020B0604030504040204" pitchFamily="34" charset="0"/>
              </a:rPr>
              <a:t>Defined turnover of the bidder</a:t>
            </a:r>
          </a:p>
          <a:p>
            <a:pPr>
              <a:lnSpc>
                <a:spcPct val="150000"/>
              </a:lnSpc>
            </a:pPr>
            <a:r>
              <a:rPr lang="en-US" sz="1000" dirty="0">
                <a:latin typeface="Verdana" panose="020B0604030504040204" pitchFamily="34" charset="0"/>
                <a:ea typeface="Verdana" panose="020B0604030504040204" pitchFamily="34" charset="0"/>
                <a:cs typeface="Verdana" panose="020B0604030504040204" pitchFamily="34" charset="0"/>
              </a:rPr>
              <a:t>There is a minimum turnover criteria for the bidders to apply for the tendering process.</a:t>
            </a:r>
          </a:p>
          <a:p>
            <a:pPr marL="171450" indent="-171450">
              <a:lnSpc>
                <a:spcPct val="150000"/>
              </a:lnSpc>
              <a:buFont typeface="Wingdings" panose="05000000000000000000" pitchFamily="2" charset="2"/>
              <a:buChar char="§"/>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Must not be blacklisted as per the records of Ministry of Commerce</a:t>
            </a:r>
          </a:p>
          <a:p>
            <a:pPr>
              <a:lnSpc>
                <a:spcPct val="150000"/>
              </a:lnSpc>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bidder should not be blacklisted by the Ministry of Commerce as it would affect the reputation of the bidder.</a:t>
            </a:r>
          </a:p>
          <a:p>
            <a:pPr marL="171450" indent="-171450">
              <a:lnSpc>
                <a:spcPct val="150000"/>
              </a:lnSpc>
              <a:buFont typeface="Wingdings" panose="05000000000000000000" pitchFamily="2" charset="2"/>
              <a:buChar char="§"/>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Infrastructure and logistics capabilities </a:t>
            </a:r>
          </a:p>
          <a:p>
            <a:pPr>
              <a:lnSpc>
                <a:spcPct val="150000"/>
              </a:lnSpc>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bidder should have the en</a:t>
            </a:r>
            <a:r>
              <a:rPr lang="en-US" sz="1000" dirty="0">
                <a:latin typeface="Verdana" panose="020B0604030504040204" pitchFamily="34" charset="0"/>
                <a:ea typeface="Verdana" panose="020B0604030504040204" pitchFamily="34" charset="0"/>
                <a:cs typeface="Verdana" panose="020B0604030504040204" pitchFamily="34" charset="0"/>
              </a:rPr>
              <a:t>ough capabilities of infrastructure and logistics so that it may serve the demand of medical oxygen in government hospitals.</a:t>
            </a:r>
            <a:endPar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Wingdings" panose="05000000000000000000" pitchFamily="2" charset="2"/>
              <a:buChar char="§"/>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Documentary evidence showcasing past supply records to government hospitals</a:t>
            </a:r>
          </a:p>
          <a:p>
            <a:pPr>
              <a:lnSpc>
                <a:spcPct val="150000"/>
              </a:lnSpc>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There should be a proper evidence of records that the bidder had previously served the government hospitals for the tendering process.</a:t>
            </a:r>
          </a:p>
        </p:txBody>
      </p:sp>
      <p:graphicFrame>
        <p:nvGraphicFramePr>
          <p:cNvPr id="10" name="Chart 9">
            <a:extLst>
              <a:ext uri="{FF2B5EF4-FFF2-40B4-BE49-F238E27FC236}">
                <a16:creationId xmlns:a16="http://schemas.microsoft.com/office/drawing/2014/main" id="{2215EE39-4D1B-4708-9238-E770F14A4DE3}"/>
              </a:ext>
            </a:extLst>
          </p:cNvPr>
          <p:cNvGraphicFramePr/>
          <p:nvPr>
            <p:extLst>
              <p:ext uri="{D42A27DB-BD31-4B8C-83A1-F6EECF244321}">
                <p14:modId xmlns:p14="http://schemas.microsoft.com/office/powerpoint/2010/main" val="448462149"/>
              </p:ext>
            </p:extLst>
          </p:nvPr>
        </p:nvGraphicFramePr>
        <p:xfrm>
          <a:off x="185062" y="4565956"/>
          <a:ext cx="8755737" cy="1755151"/>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C38DFF67-1D0B-4F64-96AD-D63AE189F1A2}"/>
              </a:ext>
            </a:extLst>
          </p:cNvPr>
          <p:cNvSpPr txBox="1"/>
          <p:nvPr/>
        </p:nvSpPr>
        <p:spPr>
          <a:xfrm>
            <a:off x="185062" y="4178687"/>
            <a:ext cx="7019777" cy="292068"/>
          </a:xfrm>
          <a:prstGeom prst="rect">
            <a:avLst/>
          </a:prstGeom>
          <a:noFill/>
        </p:spPr>
        <p:txBody>
          <a:bodyPr wrap="square" rtlCol="0">
            <a:spAutoFit/>
          </a:bodyPr>
          <a:lstStyle/>
          <a:p>
            <a:pPr>
              <a:lnSpc>
                <a:spcPct val="150000"/>
              </a:lnSpc>
              <a:defRPr/>
            </a:pPr>
            <a:r>
              <a:rPr lang="en-IN" sz="1000" b="1" kern="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Total Healthcare Spending Market in India, FY2022, FY2025F and FY2030F, (USD Billion)</a:t>
            </a:r>
          </a:p>
        </p:txBody>
      </p:sp>
      <p:sp>
        <p:nvSpPr>
          <p:cNvPr id="14" name="Rectangle 13">
            <a:extLst>
              <a:ext uri="{FF2B5EF4-FFF2-40B4-BE49-F238E27FC236}">
                <a16:creationId xmlns:a16="http://schemas.microsoft.com/office/drawing/2014/main" id="{8329D9FA-AD5D-45D4-903C-2ECF321FD379}"/>
              </a:ext>
            </a:extLst>
          </p:cNvPr>
          <p:cNvSpPr/>
          <p:nvPr/>
        </p:nvSpPr>
        <p:spPr>
          <a:xfrm>
            <a:off x="2493090" y="4683238"/>
            <a:ext cx="730239" cy="154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132.84</a:t>
            </a:r>
          </a:p>
        </p:txBody>
      </p:sp>
      <p:sp>
        <p:nvSpPr>
          <p:cNvPr id="16" name="Rectangle 15">
            <a:extLst>
              <a:ext uri="{FF2B5EF4-FFF2-40B4-BE49-F238E27FC236}">
                <a16:creationId xmlns:a16="http://schemas.microsoft.com/office/drawing/2014/main" id="{DAA34574-BF88-4F08-9F91-288E117603DF}"/>
              </a:ext>
            </a:extLst>
          </p:cNvPr>
          <p:cNvSpPr/>
          <p:nvPr/>
        </p:nvSpPr>
        <p:spPr>
          <a:xfrm>
            <a:off x="4905725" y="4615503"/>
            <a:ext cx="730239" cy="154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144.21</a:t>
            </a:r>
          </a:p>
        </p:txBody>
      </p:sp>
      <p:sp>
        <p:nvSpPr>
          <p:cNvPr id="17" name="Rectangle 16">
            <a:extLst>
              <a:ext uri="{FF2B5EF4-FFF2-40B4-BE49-F238E27FC236}">
                <a16:creationId xmlns:a16="http://schemas.microsoft.com/office/drawing/2014/main" id="{58881A83-D885-4164-AD34-5B5FB02180AF}"/>
              </a:ext>
            </a:extLst>
          </p:cNvPr>
          <p:cNvSpPr/>
          <p:nvPr/>
        </p:nvSpPr>
        <p:spPr>
          <a:xfrm>
            <a:off x="7340144" y="4565956"/>
            <a:ext cx="730239" cy="154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155.92</a:t>
            </a:r>
          </a:p>
        </p:txBody>
      </p:sp>
      <p:sp>
        <p:nvSpPr>
          <p:cNvPr id="20" name="TextBox 19">
            <a:extLst>
              <a:ext uri="{FF2B5EF4-FFF2-40B4-BE49-F238E27FC236}">
                <a16:creationId xmlns:a16="http://schemas.microsoft.com/office/drawing/2014/main" id="{83D25BF6-A86C-41F0-9D4E-2479F1140202}"/>
              </a:ext>
            </a:extLst>
          </p:cNvPr>
          <p:cNvSpPr txBox="1"/>
          <p:nvPr/>
        </p:nvSpPr>
        <p:spPr>
          <a:xfrm>
            <a:off x="4420081" y="6351634"/>
            <a:ext cx="4483100" cy="200055"/>
          </a:xfrm>
          <a:prstGeom prst="rect">
            <a:avLst/>
          </a:prstGeom>
          <a:noFill/>
        </p:spPr>
        <p:txBody>
          <a:bodyPr wrap="square" rtlCol="0">
            <a:spAutoFit/>
          </a:bodyPr>
          <a:lstStyle/>
          <a:p>
            <a:pPr algn="r"/>
            <a:r>
              <a:rPr lang="en-IN" sz="700" i="1" dirty="0">
                <a:solidFill>
                  <a:srgbClr val="404040"/>
                </a:solidFill>
                <a:latin typeface="Verdana" panose="020B0604030504040204" pitchFamily="34" charset="0"/>
                <a:ea typeface="Verdana" panose="020B0604030504040204" pitchFamily="34" charset="0"/>
                <a:cs typeface="Verdana" panose="020B0604030504040204" pitchFamily="34" charset="0"/>
              </a:rPr>
              <a:t>Source: </a:t>
            </a:r>
            <a:r>
              <a:rPr lang="en-IN" sz="700" i="1" dirty="0" err="1">
                <a:solidFill>
                  <a:srgbClr val="404040"/>
                </a:solidFill>
                <a:latin typeface="Verdana" panose="020B0604030504040204" pitchFamily="34" charset="0"/>
                <a:ea typeface="Verdana" panose="020B0604030504040204" pitchFamily="34" charset="0"/>
                <a:cs typeface="Verdana" panose="020B0604030504040204" pitchFamily="34" charset="0"/>
              </a:rPr>
              <a:t>ChemAnalyst</a:t>
            </a:r>
            <a:endParaRPr lang="en-US" sz="700" i="1" dirty="0">
              <a:solidFill>
                <a:srgbClr val="40404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10416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F1F8C-4D08-46D8-997C-D4F73A3E8F2F}"/>
              </a:ext>
            </a:extLst>
          </p:cNvPr>
          <p:cNvGrpSpPr/>
          <p:nvPr/>
        </p:nvGrpSpPr>
        <p:grpSpPr>
          <a:xfrm>
            <a:off x="469124" y="1172687"/>
            <a:ext cx="8288687" cy="5334129"/>
            <a:chOff x="1055668" y="1385529"/>
            <a:chExt cx="6825453" cy="4408406"/>
          </a:xfrm>
        </p:grpSpPr>
        <p:pic>
          <p:nvPicPr>
            <p:cNvPr id="1036" name="Picture 12" descr="Image result for GODREJ CONSUMER PRODUCTS LTD.s logo">
              <a:extLst>
                <a:ext uri="{FF2B5EF4-FFF2-40B4-BE49-F238E27FC236}">
                  <a16:creationId xmlns:a16="http://schemas.microsoft.com/office/drawing/2014/main" id="{EF32C176-CF36-48C4-AA08-F428B1439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338" y="3683653"/>
              <a:ext cx="1713665" cy="1103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rkPlus Inc. logo">
              <a:extLst>
                <a:ext uri="{FF2B5EF4-FFF2-40B4-BE49-F238E27FC236}">
                  <a16:creationId xmlns:a16="http://schemas.microsoft.com/office/drawing/2014/main" id="{2D97928A-9A10-4C2B-9DC6-DF4DD38E7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729" y="2051925"/>
              <a:ext cx="1029500" cy="562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ll corporation logo">
              <a:extLst>
                <a:ext uri="{FF2B5EF4-FFF2-40B4-BE49-F238E27FC236}">
                  <a16:creationId xmlns:a16="http://schemas.microsoft.com/office/drawing/2014/main" id="{A4486026-5990-4E8D-B006-D407B9A7C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297" y="2722432"/>
              <a:ext cx="953932" cy="469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a:extLst>
                <a:ext uri="{FF2B5EF4-FFF2-40B4-BE49-F238E27FC236}">
                  <a16:creationId xmlns:a16="http://schemas.microsoft.com/office/drawing/2014/main" id="{D22F59E5-475A-4139-A09A-58B10033A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4661" y="2863358"/>
              <a:ext cx="1566460" cy="250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0" descr="Related image">
              <a:extLst>
                <a:ext uri="{FF2B5EF4-FFF2-40B4-BE49-F238E27FC236}">
                  <a16:creationId xmlns:a16="http://schemas.microsoft.com/office/drawing/2014/main" id="{7AFCB047-2F79-48A9-85A9-7E4CD55909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6559" y="1407636"/>
              <a:ext cx="1210270" cy="5331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â Ernst &amp; Young LLP logo">
              <a:extLst>
                <a:ext uri="{FF2B5EF4-FFF2-40B4-BE49-F238E27FC236}">
                  <a16:creationId xmlns:a16="http://schemas.microsoft.com/office/drawing/2014/main" id="{E9431A2A-013D-41B8-8FF6-8D8E2CDC13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8013" y="4573894"/>
              <a:ext cx="489666"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lated image">
              <a:extLst>
                <a:ext uri="{FF2B5EF4-FFF2-40B4-BE49-F238E27FC236}">
                  <a16:creationId xmlns:a16="http://schemas.microsoft.com/office/drawing/2014/main" id="{41C2530B-CF9C-42B9-BD7D-2F2DE41485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3" y="1385529"/>
              <a:ext cx="1408579" cy="59042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Hitachi Zosen Corporation logo">
              <a:extLst>
                <a:ext uri="{FF2B5EF4-FFF2-40B4-BE49-F238E27FC236}">
                  <a16:creationId xmlns:a16="http://schemas.microsoft.com/office/drawing/2014/main" id="{C743A443-2B23-4F6D-B9D6-59FD747412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9503" y="4613983"/>
              <a:ext cx="920439" cy="45421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Mizuho Bank Ltd. logo">
              <a:extLst>
                <a:ext uri="{FF2B5EF4-FFF2-40B4-BE49-F238E27FC236}">
                  <a16:creationId xmlns:a16="http://schemas.microsoft.com/office/drawing/2014/main" id="{6620C2A1-F1BE-4A2A-8AB2-532F64F1E8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7040" y="1447117"/>
              <a:ext cx="1292092" cy="52883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LG Hausys logo">
              <a:extLst>
                <a:ext uri="{FF2B5EF4-FFF2-40B4-BE49-F238E27FC236}">
                  <a16:creationId xmlns:a16="http://schemas.microsoft.com/office/drawing/2014/main" id="{4A1EFBD7-9626-4EEA-AF8A-9A698B04D8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3" y="2149758"/>
              <a:ext cx="1566459" cy="344442"/>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Davey Water Products logo">
              <a:extLst>
                <a:ext uri="{FF2B5EF4-FFF2-40B4-BE49-F238E27FC236}">
                  <a16:creationId xmlns:a16="http://schemas.microsoft.com/office/drawing/2014/main" id="{61BD178D-57FC-495C-8F99-06A86DBB0A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2988" y="3980168"/>
              <a:ext cx="1188700"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Related image">
              <a:extLst>
                <a:ext uri="{FF2B5EF4-FFF2-40B4-BE49-F238E27FC236}">
                  <a16:creationId xmlns:a16="http://schemas.microsoft.com/office/drawing/2014/main" id="{95D5CB28-4E5C-4CF1-A4EF-90B2EC7D70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0283" y="2734699"/>
              <a:ext cx="1584765" cy="4697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he boston consulting group">
              <a:extLst>
                <a:ext uri="{FF2B5EF4-FFF2-40B4-BE49-F238E27FC236}">
                  <a16:creationId xmlns:a16="http://schemas.microsoft.com/office/drawing/2014/main" id="{0B3A87FE-CA7D-418E-841D-C50A1CFE6D2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76455" y="5263701"/>
              <a:ext cx="1604666" cy="38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TSUI &amp; Co., Ltd. logo">
              <a:extLst>
                <a:ext uri="{FF2B5EF4-FFF2-40B4-BE49-F238E27FC236}">
                  <a16:creationId xmlns:a16="http://schemas.microsoft.com/office/drawing/2014/main" id="{8C91F8E3-C9F1-4271-8C61-04CEC10A683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83199" y="5142489"/>
              <a:ext cx="651447" cy="6514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ka India Pvt. Limited logo">
              <a:extLst>
                <a:ext uri="{FF2B5EF4-FFF2-40B4-BE49-F238E27FC236}">
                  <a16:creationId xmlns:a16="http://schemas.microsoft.com/office/drawing/2014/main" id="{C3193CD3-C7B5-4297-B648-82B4A97308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86604" y="3770470"/>
              <a:ext cx="793821" cy="867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imberly-Clark Professionals logo">
              <a:extLst>
                <a:ext uri="{FF2B5EF4-FFF2-40B4-BE49-F238E27FC236}">
                  <a16:creationId xmlns:a16="http://schemas.microsoft.com/office/drawing/2014/main" id="{8201E3F4-1D3C-427E-B410-476DBA2C7C4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20864" y="4634735"/>
              <a:ext cx="1280006" cy="471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ckitt Benckiser Group plc logo">
              <a:extLst>
                <a:ext uri="{FF2B5EF4-FFF2-40B4-BE49-F238E27FC236}">
                  <a16:creationId xmlns:a16="http://schemas.microsoft.com/office/drawing/2014/main" id="{2D50F7CC-86F2-4506-9A8A-9140784901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13592" y="3319283"/>
              <a:ext cx="1215344" cy="5338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3E8EF85C-9989-4FC0-8844-F6338FCC90D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14368" y="2049412"/>
              <a:ext cx="1299670" cy="545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eijin Ltd. logo">
              <a:extLst>
                <a:ext uri="{FF2B5EF4-FFF2-40B4-BE49-F238E27FC236}">
                  <a16:creationId xmlns:a16="http://schemas.microsoft.com/office/drawing/2014/main" id="{53220BF0-01F2-487A-811F-867CEBCAAF8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17552" y="2862672"/>
              <a:ext cx="1566460" cy="294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Bosch Limited logo">
              <a:extLst>
                <a:ext uri="{FF2B5EF4-FFF2-40B4-BE49-F238E27FC236}">
                  <a16:creationId xmlns:a16="http://schemas.microsoft.com/office/drawing/2014/main" id="{A4ECCB26-C7C7-477A-9DA7-E89312F2154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5668" y="4634732"/>
              <a:ext cx="1456849" cy="3461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Bain &amp; Co logo">
              <a:extLst>
                <a:ext uri="{FF2B5EF4-FFF2-40B4-BE49-F238E27FC236}">
                  <a16:creationId xmlns:a16="http://schemas.microsoft.com/office/drawing/2014/main" id="{790CC454-BD70-4B4C-B347-43C317CECA2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34793" y="5168080"/>
              <a:ext cx="920439" cy="5752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D38E3C62-0FED-4B92-820E-9A94ADE0A76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12898" y="5201029"/>
              <a:ext cx="165587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GAIL India LTD logo">
              <a:extLst>
                <a:ext uri="{FF2B5EF4-FFF2-40B4-BE49-F238E27FC236}">
                  <a16:creationId xmlns:a16="http://schemas.microsoft.com/office/drawing/2014/main" id="{99A476B6-836A-4E70-BCC9-A3B5D8E7BF8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09221" y="3348986"/>
              <a:ext cx="1249838" cy="50510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Toray Industries, Inc. logo">
              <a:extLst>
                <a:ext uri="{FF2B5EF4-FFF2-40B4-BE49-F238E27FC236}">
                  <a16:creationId xmlns:a16="http://schemas.microsoft.com/office/drawing/2014/main" id="{75634EC2-8F5A-4442-AF01-08C726A12A2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50028" y="1447117"/>
              <a:ext cx="1264010" cy="5288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DLA Piper Australia  logo">
              <a:extLst>
                <a:ext uri="{FF2B5EF4-FFF2-40B4-BE49-F238E27FC236}">
                  <a16:creationId xmlns:a16="http://schemas.microsoft.com/office/drawing/2014/main" id="{9D0E6EBB-A8D7-4730-BFD4-964ABB828E1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90069" y="2086002"/>
              <a:ext cx="125235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lated image">
              <a:extLst>
                <a:ext uri="{FF2B5EF4-FFF2-40B4-BE49-F238E27FC236}">
                  <a16:creationId xmlns:a16="http://schemas.microsoft.com/office/drawing/2014/main" id="{E20ACB34-09FC-4E57-B0F9-250A8202B71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02749" y="3323519"/>
              <a:ext cx="1632153" cy="5331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Image result for Dun &amp; Bradstreet Information Services India Pvt Ltd. logo">
              <a:extLst>
                <a:ext uri="{FF2B5EF4-FFF2-40B4-BE49-F238E27FC236}">
                  <a16:creationId xmlns:a16="http://schemas.microsoft.com/office/drawing/2014/main" id="{17473293-1CB1-438D-99C6-9D0AE11555B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95177" y="4044233"/>
              <a:ext cx="1655982" cy="2948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2">
            <a:extLst>
              <a:ext uri="{FF2B5EF4-FFF2-40B4-BE49-F238E27FC236}">
                <a16:creationId xmlns:a16="http://schemas.microsoft.com/office/drawing/2014/main" id="{B8D75639-44C4-456F-8306-2DFADE4D9277}"/>
              </a:ext>
            </a:extLst>
          </p:cNvPr>
          <p:cNvGraphicFramePr>
            <a:graphicFrameLocks noGrp="1"/>
          </p:cNvGraphicFramePr>
          <p:nvPr/>
        </p:nvGraphicFramePr>
        <p:xfrm>
          <a:off x="249406" y="1183090"/>
          <a:ext cx="8574160" cy="5289697"/>
        </p:xfrm>
        <a:graphic>
          <a:graphicData uri="http://schemas.openxmlformats.org/drawingml/2006/table">
            <a:tbl>
              <a:tblPr firstRow="1" bandRow="1">
                <a:tableStyleId>{5940675A-B579-460E-94D1-54222C63F5DA}</a:tableStyleId>
              </a:tblPr>
              <a:tblGrid>
                <a:gridCol w="2143540">
                  <a:extLst>
                    <a:ext uri="{9D8B030D-6E8A-4147-A177-3AD203B41FA5}">
                      <a16:colId xmlns:a16="http://schemas.microsoft.com/office/drawing/2014/main" val="172828129"/>
                    </a:ext>
                  </a:extLst>
                </a:gridCol>
                <a:gridCol w="2143540">
                  <a:extLst>
                    <a:ext uri="{9D8B030D-6E8A-4147-A177-3AD203B41FA5}">
                      <a16:colId xmlns:a16="http://schemas.microsoft.com/office/drawing/2014/main" val="4233152267"/>
                    </a:ext>
                  </a:extLst>
                </a:gridCol>
                <a:gridCol w="2143540">
                  <a:extLst>
                    <a:ext uri="{9D8B030D-6E8A-4147-A177-3AD203B41FA5}">
                      <a16:colId xmlns:a16="http://schemas.microsoft.com/office/drawing/2014/main" val="3372618508"/>
                    </a:ext>
                  </a:extLst>
                </a:gridCol>
                <a:gridCol w="2143540">
                  <a:extLst>
                    <a:ext uri="{9D8B030D-6E8A-4147-A177-3AD203B41FA5}">
                      <a16:colId xmlns:a16="http://schemas.microsoft.com/office/drawing/2014/main" val="2213240307"/>
                    </a:ext>
                  </a:extLst>
                </a:gridCol>
              </a:tblGrid>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36614984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1969446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674792885"/>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664188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945724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1838391"/>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3085298"/>
                  </a:ext>
                </a:extLst>
              </a:tr>
            </a:tbl>
          </a:graphicData>
        </a:graphic>
      </p:graphicFrame>
      <p:pic>
        <p:nvPicPr>
          <p:cNvPr id="1026" name="Picture 2" descr="Image result for Deloitte Tohmatsu Consulting LLC logo">
            <a:extLst>
              <a:ext uri="{FF2B5EF4-FFF2-40B4-BE49-F238E27FC236}">
                <a16:creationId xmlns:a16="http://schemas.microsoft.com/office/drawing/2014/main" id="{D66DB79F-9FDF-4E3D-B4F2-A65D1A2F402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407941" y="-1531523"/>
            <a:ext cx="155959" cy="108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nso Electric Co., Ltd. logo">
            <a:extLst>
              <a:ext uri="{FF2B5EF4-FFF2-40B4-BE49-F238E27FC236}">
                <a16:creationId xmlns:a16="http://schemas.microsoft.com/office/drawing/2014/main" id="{3B0C8A64-25DD-4E4A-BAAB-B100FB8F4A5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415487" y="-2402086"/>
            <a:ext cx="362927" cy="239202"/>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2">
            <a:extLst>
              <a:ext uri="{FF2B5EF4-FFF2-40B4-BE49-F238E27FC236}">
                <a16:creationId xmlns:a16="http://schemas.microsoft.com/office/drawing/2014/main" id="{4FE4FB62-A8FD-432B-9193-F15C7F7D5FF5}"/>
              </a:ext>
            </a:extLst>
          </p:cNvPr>
          <p:cNvSpPr txBox="1">
            <a:spLocks/>
          </p:cNvSpPr>
          <p:nvPr/>
        </p:nvSpPr>
        <p:spPr>
          <a:xfrm>
            <a:off x="270570" y="645662"/>
            <a:ext cx="8748456" cy="378054"/>
          </a:xfrm>
          <a:prstGeom prst="rect">
            <a:avLst/>
          </a:prstGeom>
          <a:solidFill>
            <a:scrgbClr r="0" g="0" b="0">
              <a:alpha val="0"/>
            </a:scrgbClr>
          </a:solidFill>
        </p:spPr>
        <p:txBody>
          <a:bodyPr vert="horz" lIns="0" tIns="0" rIns="0" bIns="0" rtlCol="0" anchor="b" anchorCtr="0">
            <a:noAutofit/>
          </a:bodyPr>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l" defTabSz="914400" rtl="0" eaLnBrk="1" fontAlgn="auto" latinLnBrk="0" hangingPunct="1">
              <a:lnSpc>
                <a:spcPct val="85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Montserrat" panose="02000505000000020004"/>
                <a:ea typeface="Verdana" panose="020B0604030504040204" pitchFamily="34" charset="0"/>
                <a:cs typeface="Verdana" panose="020B0604030504040204" pitchFamily="34" charset="0"/>
              </a:rPr>
              <a:t>Our Prestigious Clients Who Bought Reports in Chemical Industry </a:t>
            </a:r>
          </a:p>
        </p:txBody>
      </p:sp>
      <p:pic>
        <p:nvPicPr>
          <p:cNvPr id="4" name="Picture 3" descr="A picture containing logo&#10;&#10;Description automatically generated">
            <a:extLst>
              <a:ext uri="{FF2B5EF4-FFF2-40B4-BE49-F238E27FC236}">
                <a16:creationId xmlns:a16="http://schemas.microsoft.com/office/drawing/2014/main" id="{2DC13021-4CDB-4AB1-9114-6F24B5A87D7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292628" y="3556685"/>
            <a:ext cx="768808" cy="563626"/>
          </a:xfrm>
          <a:prstGeom prst="rect">
            <a:avLst/>
          </a:prstGeom>
        </p:spPr>
      </p:pic>
      <p:pic>
        <p:nvPicPr>
          <p:cNvPr id="35" name="Picture 34" descr="Text&#10;&#10;Description automatically generated">
            <a:extLst>
              <a:ext uri="{FF2B5EF4-FFF2-40B4-BE49-F238E27FC236}">
                <a16:creationId xmlns:a16="http://schemas.microsoft.com/office/drawing/2014/main" id="{8B8F38D8-B6F3-4C77-8347-6B4F5A0F15D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955099" y="75552"/>
            <a:ext cx="2028825" cy="523875"/>
          </a:xfrm>
          <a:prstGeom prst="rect">
            <a:avLst/>
          </a:prstGeom>
        </p:spPr>
      </p:pic>
    </p:spTree>
    <p:extLst>
      <p:ext uri="{BB962C8B-B14F-4D97-AF65-F5344CB8AC3E}">
        <p14:creationId xmlns:p14="http://schemas.microsoft.com/office/powerpoint/2010/main" val="1489814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ChemAnalyst is a Middle East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UK and India. ChemAnalyst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Middle East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830475"/>
            <a:ext cx="8442012" cy="1224566"/>
          </a:xfrm>
          <a:prstGeom prst="rect">
            <a:avLst/>
          </a:prstGeom>
        </p:spPr>
        <p:txBody>
          <a:bodyPr wrap="square">
            <a:spAutoFit/>
          </a:bodyPr>
          <a:lstStyle/>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Asia-Pacific Water and Wastewater Treatment Chemicals Market By Application (Power, Oil &amp; Gas, Wastewater &amp; Others), By Type (Coagulants &amp; Flocculants, pH Adjusters &amp; Softeners &amp; Others), By Country, Competition Forecast &amp; Opportunities, 2013 – 2027</a:t>
            </a:r>
          </a:p>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Middle East Membrane Element Market By Configuration (Spiral Wound, Plate &amp; Frame and Others), By Membrane Type (Reverse Osmosis, Ultrafiltration, Microfiltration and Nanofiltration), By Application, By Region, Competition, Forecast &amp; Opportunities, 2014 – 2026</a:t>
            </a:r>
          </a:p>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sources believed to be reliable. No representation is made that it is timely, accurate or complete. ChemAnalyst has taken due care and caution in compilation of data as this has been obtained from various sources including which it considers reliable and firsthand. However, ChemAnalyst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ChemAnalyst.</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ChemAnalyst – North America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err="1">
                <a:solidFill>
                  <a:srgbClr val="222A35"/>
                </a:solidFill>
                <a:latin typeface="Open Sans" panose="020B0606030504020204" pitchFamily="34" charset="0"/>
                <a:ea typeface="Open Sans" panose="020B0606030504020204" pitchFamily="34" charset="0"/>
                <a:cs typeface="Open Sans" panose="020B0606030504020204" pitchFamily="34" charset="0"/>
              </a:rPr>
              <a:t>chemanalyst</a:t>
            </a: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.com  www.</a:t>
            </a:r>
            <a:r>
              <a:rPr lang="en-US" sz="800" b="1" kern="0" dirty="0" err="1">
                <a:solidFill>
                  <a:srgbClr val="222A35"/>
                </a:solidFill>
                <a:latin typeface="Open Sans" panose="020B0606030504020204" pitchFamily="34" charset="0"/>
                <a:ea typeface="Open Sans" panose="020B0606030504020204" pitchFamily="34" charset="0"/>
                <a:cs typeface="Open Sans" panose="020B0606030504020204" pitchFamily="34" charset="0"/>
              </a:rPr>
              <a:t>chemanalyst</a:t>
            </a: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.com</a:t>
            </a: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ChemAnalyst – 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err="1">
                <a:solidFill>
                  <a:srgbClr val="222A35"/>
                </a:solidFill>
                <a:latin typeface="Open Sans" panose="020B0606030504020204" pitchFamily="34" charset="0"/>
                <a:ea typeface="Open Sans" panose="020B0606030504020204" pitchFamily="34" charset="0"/>
                <a:cs typeface="Open Sans" panose="020B0606030504020204" pitchFamily="34" charset="0"/>
              </a:rPr>
              <a:t>chemanalyst</a:t>
            </a: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.com  www.</a:t>
            </a:r>
            <a:r>
              <a:rPr lang="en-US" sz="800" b="1" kern="0" dirty="0" err="1">
                <a:solidFill>
                  <a:srgbClr val="222A35"/>
                </a:solidFill>
                <a:latin typeface="Open Sans" panose="020B0606030504020204" pitchFamily="34" charset="0"/>
                <a:ea typeface="Open Sans" panose="020B0606030504020204" pitchFamily="34" charset="0"/>
                <a:cs typeface="Open Sans" panose="020B0606030504020204" pitchFamily="34" charset="0"/>
              </a:rPr>
              <a:t>chemanalyst</a:t>
            </a: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.com</a:t>
            </a: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ChemAnalyst – 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a:t>
            </a:r>
            <a:r>
              <a:rPr lang="en-US" sz="800" b="1" kern="0" dirty="0" err="1">
                <a:solidFill>
                  <a:srgbClr val="222A35"/>
                </a:solidFill>
                <a:latin typeface="Open Sans" panose="020B0606030504020204" pitchFamily="34" charset="0"/>
                <a:ea typeface="Open Sans" panose="020B0606030504020204" pitchFamily="34" charset="0"/>
                <a:cs typeface="Open Sans" panose="020B0606030504020204" pitchFamily="34" charset="0"/>
              </a:rPr>
              <a:t>chemanalyst</a:t>
            </a: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.com  www.</a:t>
            </a:r>
            <a:r>
              <a:rPr lang="en-US" sz="800" b="1" kern="0" dirty="0" err="1">
                <a:solidFill>
                  <a:srgbClr val="222A35"/>
                </a:solidFill>
                <a:latin typeface="Open Sans" panose="020B0606030504020204" pitchFamily="34" charset="0"/>
                <a:ea typeface="Open Sans" panose="020B0606030504020204" pitchFamily="34" charset="0"/>
                <a:cs typeface="Open Sans" panose="020B0606030504020204" pitchFamily="34" charset="0"/>
              </a:rPr>
              <a:t>chemanalyst</a:t>
            </a: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.com</a:t>
            </a:r>
          </a:p>
        </p:txBody>
      </p:sp>
      <p:pic>
        <p:nvPicPr>
          <p:cNvPr id="16" name="Picture 15" descr="Text&#10;&#10;Description automatically generated">
            <a:extLst>
              <a:ext uri="{FF2B5EF4-FFF2-40B4-BE49-F238E27FC236}">
                <a16:creationId xmlns:a16="http://schemas.microsoft.com/office/drawing/2014/main" id="{D4F6A1FF-5984-4F27-B1DF-1F504F629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125" y="443565"/>
            <a:ext cx="2028825" cy="523875"/>
          </a:xfrm>
          <a:prstGeom prst="rect">
            <a:avLst/>
          </a:prstGeom>
        </p:spPr>
      </p:pic>
    </p:spTree>
    <p:extLst>
      <p:ext uri="{BB962C8B-B14F-4D97-AF65-F5344CB8AC3E}">
        <p14:creationId xmlns:p14="http://schemas.microsoft.com/office/powerpoint/2010/main" val="136027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27053B9E-F95A-4BD6-A07D-EB57B03806A8}"/>
              </a:ext>
            </a:extLst>
          </p:cNvPr>
          <p:cNvSpPr/>
          <p:nvPr/>
        </p:nvSpPr>
        <p:spPr>
          <a:xfrm>
            <a:off x="373568" y="198990"/>
            <a:ext cx="5044593" cy="276999"/>
          </a:xfrm>
          <a:prstGeom prst="rect">
            <a:avLst/>
          </a:prstGeom>
        </p:spPr>
        <p:txBody>
          <a:bodyPr wrap="square" anchor="ctr">
            <a:spAutoFit/>
          </a:bodyPr>
          <a:lstStyle/>
          <a:p>
            <a:r>
              <a:rPr lang="en-US" sz="1200" b="1" dirty="0">
                <a:solidFill>
                  <a:schemeClr val="tx1">
                    <a:lumMod val="95000"/>
                    <a:lumOff val="5000"/>
                  </a:schemeClr>
                </a:solidFill>
                <a:latin typeface="Verdana" panose="020B0604030504040204" pitchFamily="34" charset="0"/>
                <a:ea typeface="Verdana" panose="020B0604030504040204" pitchFamily="34" charset="0"/>
                <a:cs typeface="Arial" panose="020B0604020202020204" pitchFamily="34" charset="0"/>
              </a:rPr>
              <a:t>Product:  Oxygen</a:t>
            </a:r>
          </a:p>
        </p:txBody>
      </p:sp>
      <p:sp>
        <p:nvSpPr>
          <p:cNvPr id="23" name="TextBox 22">
            <a:extLst>
              <a:ext uri="{FF2B5EF4-FFF2-40B4-BE49-F238E27FC236}">
                <a16:creationId xmlns:a16="http://schemas.microsoft.com/office/drawing/2014/main" id="{45F8B88E-85C0-4DC1-AB62-56489F3DE766}"/>
              </a:ext>
            </a:extLst>
          </p:cNvPr>
          <p:cNvSpPr txBox="1"/>
          <p:nvPr/>
        </p:nvSpPr>
        <p:spPr>
          <a:xfrm>
            <a:off x="254002" y="627961"/>
            <a:ext cx="8242298" cy="2430098"/>
          </a:xfrm>
          <a:prstGeom prst="roundRect">
            <a:avLst/>
          </a:prstGeom>
          <a:noFill/>
          <a:ln>
            <a:solidFill>
              <a:schemeClr val="accent5">
                <a:lumMod val="50000"/>
              </a:schemeClr>
            </a:solidFill>
          </a:ln>
        </p:spPr>
        <p:txBody>
          <a:bodyPr wrap="square" rtlCol="0">
            <a:spAutoFit/>
          </a:bodyPr>
          <a:lstStyle/>
          <a:p>
            <a:pPr lvl="0" algn="just" fontAlgn="base">
              <a:lnSpc>
                <a:spcPct val="200000"/>
              </a:lnSpc>
              <a:spcAft>
                <a:spcPct val="0"/>
              </a:spcAft>
              <a:defRPr/>
            </a:pPr>
            <a:r>
              <a:rPr lang="en-IN" sz="1000" dirty="0">
                <a:solidFill>
                  <a:srgbClr val="E7E6E6">
                    <a:lumMod val="25000"/>
                  </a:srgbClr>
                </a:solidFill>
                <a:latin typeface="Verdana" panose="020B0604030504040204" pitchFamily="34" charset="0"/>
                <a:ea typeface="Verdana" panose="020B0604030504040204" pitchFamily="34" charset="0"/>
                <a:cs typeface="Arial" panose="020B0604020202020204" pitchFamily="34" charset="0"/>
              </a:rPr>
              <a:t>Oxygen is an odourless gas which is necessary to maintain life. It is widely used in medical sector to:</a:t>
            </a:r>
          </a:p>
          <a:p>
            <a:pPr marL="228600" indent="-228600" algn="just" fontAlgn="base">
              <a:lnSpc>
                <a:spcPct val="200000"/>
              </a:lnSpc>
              <a:spcAft>
                <a:spcPct val="0"/>
              </a:spcAft>
              <a:buFont typeface="+mj-lt"/>
              <a:buAutoNum type="arabicPeriod"/>
              <a:defRPr/>
            </a:pPr>
            <a:r>
              <a:rPr lang="en-US" sz="1000" dirty="0">
                <a:solidFill>
                  <a:srgbClr val="E7E6E6">
                    <a:lumMod val="25000"/>
                  </a:srgbClr>
                </a:solidFill>
                <a:latin typeface="Verdana" panose="020B0604030504040204" pitchFamily="34" charset="0"/>
                <a:ea typeface="Verdana" panose="020B0604030504040204" pitchFamily="34" charset="0"/>
                <a:cs typeface="Arial" panose="020B0604020202020204" pitchFamily="34" charset="0"/>
              </a:rPr>
              <a:t>Provide basis for all modern anesthetic techniques</a:t>
            </a:r>
          </a:p>
          <a:p>
            <a:pPr marL="228600" indent="-228600" algn="just" fontAlgn="base">
              <a:lnSpc>
                <a:spcPct val="200000"/>
              </a:lnSpc>
              <a:spcAft>
                <a:spcPct val="0"/>
              </a:spcAft>
              <a:buFont typeface="+mj-lt"/>
              <a:buAutoNum type="arabicPeriod"/>
              <a:defRPr/>
            </a:pPr>
            <a:r>
              <a:rPr lang="en-US" sz="1000" dirty="0">
                <a:latin typeface="Verdana" panose="020B0604030504040204" pitchFamily="34" charset="0"/>
                <a:ea typeface="Verdana" panose="020B0604030504040204" pitchFamily="34" charset="0"/>
                <a:cs typeface="Arial" panose="020B0604020202020204" pitchFamily="34" charset="0"/>
              </a:rPr>
              <a:t>Improve tissue oxygen tension by enhancing oxygen availability in different circumstances such as</a:t>
            </a:r>
          </a:p>
          <a:p>
            <a:pPr marL="685800" lvl="1" indent="-228600" algn="just" fontAlgn="base">
              <a:lnSpc>
                <a:spcPct val="200000"/>
              </a:lnSpc>
              <a:spcAft>
                <a:spcPct val="0"/>
              </a:spcAft>
              <a:buFont typeface="+mj-lt"/>
              <a:buAutoNum type="arabicPeriod"/>
              <a:defRPr/>
            </a:pPr>
            <a:r>
              <a:rPr lang="en-US" sz="1000" dirty="0">
                <a:latin typeface="Verdana" panose="020B0604030504040204" pitchFamily="34" charset="0"/>
                <a:ea typeface="Verdana" panose="020B0604030504040204" pitchFamily="34" charset="0"/>
                <a:cs typeface="Arial" panose="020B0604020202020204" pitchFamily="34" charset="0"/>
              </a:rPr>
              <a:t>Rib fracture and chest wound</a:t>
            </a:r>
          </a:p>
          <a:p>
            <a:pPr marL="685800" lvl="1" indent="-228600" algn="just" fontAlgn="base">
              <a:lnSpc>
                <a:spcPct val="200000"/>
              </a:lnSpc>
              <a:spcAft>
                <a:spcPct val="0"/>
              </a:spcAft>
              <a:buFont typeface="+mj-lt"/>
              <a:buAutoNum type="arabicPeriod"/>
              <a:defRPr/>
            </a:pPr>
            <a:r>
              <a:rPr lang="en-US" sz="1000" dirty="0">
                <a:latin typeface="Verdana" panose="020B0604030504040204" pitchFamily="34" charset="0"/>
                <a:ea typeface="Verdana" panose="020B0604030504040204" pitchFamily="34" charset="0"/>
                <a:cs typeface="Arial" panose="020B0604020202020204" pitchFamily="34" charset="0"/>
              </a:rPr>
              <a:t>Hyperpyrexia, carbon monoxide poisoning, accident &amp; trauma cases </a:t>
            </a:r>
          </a:p>
          <a:p>
            <a:pPr marL="685800" lvl="1" indent="-228600" algn="just" fontAlgn="base">
              <a:lnSpc>
                <a:spcPct val="200000"/>
              </a:lnSpc>
              <a:spcAft>
                <a:spcPct val="0"/>
              </a:spcAft>
              <a:buFont typeface="+mj-lt"/>
              <a:buAutoNum type="arabicPeriod"/>
              <a:defRPr/>
            </a:pPr>
            <a:r>
              <a:rPr lang="en-US" sz="1000" dirty="0">
                <a:latin typeface="Verdana" panose="020B0604030504040204" pitchFamily="34" charset="0"/>
                <a:ea typeface="Verdana" panose="020B0604030504040204" pitchFamily="34" charset="0"/>
                <a:cs typeface="Arial" panose="020B0604020202020204" pitchFamily="34" charset="0"/>
              </a:rPr>
              <a:t>During cardiac arrest and sudden respiratory disorder</a:t>
            </a:r>
          </a:p>
          <a:p>
            <a:pPr marL="228600" indent="-228600" algn="just" fontAlgn="base">
              <a:lnSpc>
                <a:spcPct val="200000"/>
              </a:lnSpc>
              <a:spcAft>
                <a:spcPct val="0"/>
              </a:spcAft>
              <a:buFont typeface="+mj-lt"/>
              <a:buAutoNum type="arabicPeriod"/>
              <a:defRPr/>
            </a:pPr>
            <a:r>
              <a:rPr lang="en-US" sz="1000" dirty="0">
                <a:latin typeface="Verdana" panose="020B0604030504040204" pitchFamily="34" charset="0"/>
                <a:ea typeface="Verdana" panose="020B0604030504040204" pitchFamily="34" charset="0"/>
                <a:cs typeface="Arial" panose="020B0604020202020204" pitchFamily="34" charset="0"/>
              </a:rPr>
              <a:t>Treat severe headache and during newborn resuscitation</a:t>
            </a:r>
          </a:p>
        </p:txBody>
      </p:sp>
      <p:graphicFrame>
        <p:nvGraphicFramePr>
          <p:cNvPr id="24" name="Table 23">
            <a:extLst>
              <a:ext uri="{FF2B5EF4-FFF2-40B4-BE49-F238E27FC236}">
                <a16:creationId xmlns:a16="http://schemas.microsoft.com/office/drawing/2014/main" id="{782F6D8E-88E8-4ACB-A621-8A945A3DEA11}"/>
              </a:ext>
            </a:extLst>
          </p:cNvPr>
          <p:cNvGraphicFramePr>
            <a:graphicFrameLocks noGrp="1"/>
          </p:cNvGraphicFramePr>
          <p:nvPr/>
        </p:nvGraphicFramePr>
        <p:xfrm>
          <a:off x="250826" y="3644408"/>
          <a:ext cx="3772534" cy="2743687"/>
        </p:xfrm>
        <a:graphic>
          <a:graphicData uri="http://schemas.openxmlformats.org/drawingml/2006/table">
            <a:tbl>
              <a:tblPr firstRow="1" bandRow="1">
                <a:tableStyleId>{5C22544A-7EE6-4342-B048-85BDC9FD1C3A}</a:tableStyleId>
              </a:tblPr>
              <a:tblGrid>
                <a:gridCol w="1361271">
                  <a:extLst>
                    <a:ext uri="{9D8B030D-6E8A-4147-A177-3AD203B41FA5}">
                      <a16:colId xmlns:a16="http://schemas.microsoft.com/office/drawing/2014/main" val="358031933"/>
                    </a:ext>
                  </a:extLst>
                </a:gridCol>
                <a:gridCol w="2411263">
                  <a:extLst>
                    <a:ext uri="{9D8B030D-6E8A-4147-A177-3AD203B41FA5}">
                      <a16:colId xmlns:a16="http://schemas.microsoft.com/office/drawing/2014/main" val="609037380"/>
                    </a:ext>
                  </a:extLst>
                </a:gridCol>
              </a:tblGrid>
              <a:tr h="388127">
                <a:tc>
                  <a:txBody>
                    <a:bodyPr/>
                    <a:lstStyle/>
                    <a:p>
                      <a:r>
                        <a:rPr lang="en-US" sz="1100" dirty="0">
                          <a:latin typeface="Arial" panose="020B0604020202020204" pitchFamily="34" charset="0"/>
                          <a:ea typeface="Verdana" panose="020B0604030504040204" pitchFamily="34" charset="0"/>
                          <a:cs typeface="Arial" panose="020B0604020202020204" pitchFamily="34" charset="0"/>
                        </a:rPr>
                        <a:t>Property</a:t>
                      </a:r>
                    </a:p>
                  </a:txBody>
                  <a:tcPr anchor="ctr"/>
                </a:tc>
                <a:tc>
                  <a:txBody>
                    <a:bodyPr/>
                    <a:lstStyle/>
                    <a:p>
                      <a:r>
                        <a:rPr lang="en-US" sz="1100" dirty="0">
                          <a:latin typeface="Arial" panose="020B0604020202020204" pitchFamily="34" charset="0"/>
                          <a:ea typeface="Verdana" panose="020B0604030504040204" pitchFamily="34" charset="0"/>
                          <a:cs typeface="Arial" panose="020B0604020202020204" pitchFamily="34" charset="0"/>
                        </a:rPr>
                        <a:t>Remark</a:t>
                      </a:r>
                    </a:p>
                  </a:txBody>
                  <a:tcPr anchor="ctr"/>
                </a:tc>
                <a:extLst>
                  <a:ext uri="{0D108BD9-81ED-4DB2-BD59-A6C34878D82A}">
                    <a16:rowId xmlns:a16="http://schemas.microsoft.com/office/drawing/2014/main" val="697300938"/>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Physical</a:t>
                      </a:r>
                    </a:p>
                  </a:txBody>
                  <a:tcPr/>
                </a:tc>
                <a:tc>
                  <a:txBody>
                    <a:bodyPr/>
                    <a:lstStyle/>
                    <a:p>
                      <a:pPr>
                        <a:lnSpc>
                          <a:spcPct val="250000"/>
                        </a:lnSpc>
                      </a:pPr>
                      <a:r>
                        <a:rPr lang="en-US" sz="1100" dirty="0" err="1">
                          <a:latin typeface="Arial" panose="020B0604020202020204" pitchFamily="34" charset="0"/>
                          <a:ea typeface="Verdana" panose="020B0604030504040204" pitchFamily="34" charset="0"/>
                          <a:cs typeface="Arial" panose="020B0604020202020204" pitchFamily="34" charset="0"/>
                        </a:rPr>
                        <a:t>Odourless</a:t>
                      </a:r>
                      <a:r>
                        <a:rPr lang="en-US" sz="1100" dirty="0">
                          <a:latin typeface="Arial" panose="020B0604020202020204" pitchFamily="34" charset="0"/>
                          <a:ea typeface="Verdana" panose="020B0604030504040204" pitchFamily="34" charset="0"/>
                          <a:cs typeface="Arial" panose="020B0604020202020204" pitchFamily="34" charset="0"/>
                        </a:rPr>
                        <a:t> &amp; </a:t>
                      </a:r>
                      <a:r>
                        <a:rPr lang="en-US" sz="1100" dirty="0" err="1">
                          <a:latin typeface="Arial" panose="020B0604020202020204" pitchFamily="34" charset="0"/>
                          <a:ea typeface="Verdana" panose="020B0604030504040204" pitchFamily="34" charset="0"/>
                          <a:cs typeface="Arial" panose="020B0604020202020204" pitchFamily="34" charset="0"/>
                        </a:rPr>
                        <a:t>colourless</a:t>
                      </a:r>
                      <a:r>
                        <a:rPr lang="en-US" sz="1100" dirty="0">
                          <a:latin typeface="Arial" panose="020B0604020202020204" pitchFamily="34" charset="0"/>
                          <a:ea typeface="Verdana" panose="020B0604030504040204" pitchFamily="34" charset="0"/>
                          <a:cs typeface="Arial" panose="020B0604020202020204" pitchFamily="34" charset="0"/>
                        </a:rPr>
                        <a:t> gas</a:t>
                      </a:r>
                    </a:p>
                  </a:txBody>
                  <a:tcPr/>
                </a:tc>
                <a:extLst>
                  <a:ext uri="{0D108BD9-81ED-4DB2-BD59-A6C34878D82A}">
                    <a16:rowId xmlns:a16="http://schemas.microsoft.com/office/drawing/2014/main" val="4193076096"/>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Molecular Weight</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32</a:t>
                      </a:r>
                    </a:p>
                  </a:txBody>
                  <a:tcPr/>
                </a:tc>
                <a:extLst>
                  <a:ext uri="{0D108BD9-81ED-4DB2-BD59-A6C34878D82A}">
                    <a16:rowId xmlns:a16="http://schemas.microsoft.com/office/drawing/2014/main" val="335516985"/>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Boiling Point</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–183°C  </a:t>
                      </a:r>
                      <a:r>
                        <a:rPr lang="en-US" sz="1100" b="0" i="0" u="none" strike="noStrike" kern="1200" baseline="0" dirty="0">
                          <a:solidFill>
                            <a:schemeClr val="dk1"/>
                          </a:solidFill>
                          <a:latin typeface="Arial" panose="020B0604020202020204" pitchFamily="34" charset="0"/>
                          <a:ea typeface="Verdana" panose="020B0604030504040204" pitchFamily="34" charset="0"/>
                          <a:cs typeface="Arial" panose="020B0604020202020204" pitchFamily="34" charset="0"/>
                        </a:rPr>
                        <a:t>(at 1 bar)</a:t>
                      </a:r>
                      <a:endParaRPr lang="en-US" sz="1100" dirty="0">
                        <a:latin typeface="Arial" panose="020B0604020202020204" pitchFamily="34" charset="0"/>
                        <a:ea typeface="Verdana" panose="020B0604030504040204" pitchFamily="34" charset="0"/>
                        <a:cs typeface="Arial" panose="020B0604020202020204" pitchFamily="34" charset="0"/>
                      </a:endParaRPr>
                    </a:p>
                  </a:txBody>
                  <a:tcPr/>
                </a:tc>
                <a:extLst>
                  <a:ext uri="{0D108BD9-81ED-4DB2-BD59-A6C34878D82A}">
                    <a16:rowId xmlns:a16="http://schemas.microsoft.com/office/drawing/2014/main" val="1129939266"/>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Density</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1.335 kg/m3 (at 15 °C)</a:t>
                      </a:r>
                    </a:p>
                  </a:txBody>
                  <a:tcPr/>
                </a:tc>
                <a:extLst>
                  <a:ext uri="{0D108BD9-81ED-4DB2-BD59-A6C34878D82A}">
                    <a16:rowId xmlns:a16="http://schemas.microsoft.com/office/drawing/2014/main" val="676327030"/>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Shelf Life</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36 Months</a:t>
                      </a:r>
                    </a:p>
                  </a:txBody>
                  <a:tcPr/>
                </a:tc>
                <a:extLst>
                  <a:ext uri="{0D108BD9-81ED-4DB2-BD59-A6C34878D82A}">
                    <a16:rowId xmlns:a16="http://schemas.microsoft.com/office/drawing/2014/main" val="1959570778"/>
                  </a:ext>
                </a:extLst>
              </a:tr>
            </a:tbl>
          </a:graphicData>
        </a:graphic>
      </p:graphicFrame>
      <p:sp>
        <p:nvSpPr>
          <p:cNvPr id="27" name="TextBox 26">
            <a:extLst>
              <a:ext uri="{FF2B5EF4-FFF2-40B4-BE49-F238E27FC236}">
                <a16:creationId xmlns:a16="http://schemas.microsoft.com/office/drawing/2014/main" id="{BA179BBF-55D1-4B40-B1F8-E08410E26A53}"/>
              </a:ext>
            </a:extLst>
          </p:cNvPr>
          <p:cNvSpPr txBox="1"/>
          <p:nvPr/>
        </p:nvSpPr>
        <p:spPr>
          <a:xfrm>
            <a:off x="187151" y="3294011"/>
            <a:ext cx="4519861"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Arial" panose="020B0604020202020204" pitchFamily="34" charset="0"/>
              </a:rPr>
              <a:t>Table 1: General Properties of Medical Oxygen</a:t>
            </a:r>
          </a:p>
        </p:txBody>
      </p:sp>
      <p:graphicFrame>
        <p:nvGraphicFramePr>
          <p:cNvPr id="28" name="Table 27">
            <a:extLst>
              <a:ext uri="{FF2B5EF4-FFF2-40B4-BE49-F238E27FC236}">
                <a16:creationId xmlns:a16="http://schemas.microsoft.com/office/drawing/2014/main" id="{A19DBD5E-B2A7-469E-BCC5-3B1AE9AADF7C}"/>
              </a:ext>
            </a:extLst>
          </p:cNvPr>
          <p:cNvGraphicFramePr>
            <a:graphicFrameLocks noGrp="1"/>
          </p:cNvGraphicFramePr>
          <p:nvPr/>
        </p:nvGraphicFramePr>
        <p:xfrm>
          <a:off x="4572000" y="3644406"/>
          <a:ext cx="3924300" cy="2788469"/>
        </p:xfrm>
        <a:graphic>
          <a:graphicData uri="http://schemas.openxmlformats.org/drawingml/2006/table">
            <a:tbl>
              <a:tblPr firstRow="1" bandRow="1">
                <a:tableStyleId>{5C22544A-7EE6-4342-B048-85BDC9FD1C3A}</a:tableStyleId>
              </a:tblPr>
              <a:tblGrid>
                <a:gridCol w="1167618">
                  <a:extLst>
                    <a:ext uri="{9D8B030D-6E8A-4147-A177-3AD203B41FA5}">
                      <a16:colId xmlns:a16="http://schemas.microsoft.com/office/drawing/2014/main" val="358031933"/>
                    </a:ext>
                  </a:extLst>
                </a:gridCol>
                <a:gridCol w="2756682">
                  <a:extLst>
                    <a:ext uri="{9D8B030D-6E8A-4147-A177-3AD203B41FA5}">
                      <a16:colId xmlns:a16="http://schemas.microsoft.com/office/drawing/2014/main" val="609037380"/>
                    </a:ext>
                  </a:extLst>
                </a:gridCol>
              </a:tblGrid>
              <a:tr h="496222">
                <a:tc>
                  <a:txBody>
                    <a:bodyPr/>
                    <a:lstStyle/>
                    <a:p>
                      <a:r>
                        <a:rPr lang="en-US" sz="1100" dirty="0">
                          <a:latin typeface="Arial" panose="020B0604020202020204" pitchFamily="34" charset="0"/>
                          <a:ea typeface="Verdana" panose="020B0604030504040204" pitchFamily="34" charset="0"/>
                          <a:cs typeface="Arial" panose="020B0604020202020204" pitchFamily="34" charset="0"/>
                        </a:rPr>
                        <a:t>Parameter</a:t>
                      </a:r>
                    </a:p>
                  </a:txBody>
                  <a:tcPr anchor="ctr"/>
                </a:tc>
                <a:tc>
                  <a:txBody>
                    <a:bodyPr/>
                    <a:lstStyle/>
                    <a:p>
                      <a:r>
                        <a:rPr lang="en-US" sz="1100" dirty="0">
                          <a:latin typeface="Arial" panose="020B0604020202020204" pitchFamily="34" charset="0"/>
                          <a:ea typeface="Verdana" panose="020B0604030504040204" pitchFamily="34" charset="0"/>
                          <a:cs typeface="Arial" panose="020B0604020202020204" pitchFamily="34" charset="0"/>
                        </a:rPr>
                        <a:t>Remark</a:t>
                      </a:r>
                    </a:p>
                  </a:txBody>
                  <a:tcPr anchor="ctr"/>
                </a:tc>
                <a:extLst>
                  <a:ext uri="{0D108BD9-81ED-4DB2-BD59-A6C34878D82A}">
                    <a16:rowId xmlns:a16="http://schemas.microsoft.com/office/drawing/2014/main" val="697300938"/>
                  </a:ext>
                </a:extLst>
              </a:tr>
              <a:tr h="42734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Grade</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Medical grade I.P. </a:t>
                      </a:r>
                    </a:p>
                  </a:txBody>
                  <a:tcPr/>
                </a:tc>
                <a:extLst>
                  <a:ext uri="{0D108BD9-81ED-4DB2-BD59-A6C34878D82A}">
                    <a16:rowId xmlns:a16="http://schemas.microsoft.com/office/drawing/2014/main" val="4193076096"/>
                  </a:ext>
                </a:extLst>
              </a:tr>
              <a:tr h="42734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Purity</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Certified pure 99-100% </a:t>
                      </a:r>
                    </a:p>
                  </a:txBody>
                  <a:tcPr/>
                </a:tc>
                <a:extLst>
                  <a:ext uri="{0D108BD9-81ED-4DB2-BD59-A6C34878D82A}">
                    <a16:rowId xmlns:a16="http://schemas.microsoft.com/office/drawing/2014/main" val="335516985"/>
                  </a:ext>
                </a:extLst>
              </a:tr>
              <a:tr h="790465">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Damage Factor</a:t>
                      </a:r>
                    </a:p>
                  </a:txBody>
                  <a:tcPr/>
                </a:tc>
                <a:tc>
                  <a:txBody>
                    <a:bodyPr/>
                    <a:lstStyle/>
                    <a:p>
                      <a:pPr algn="just">
                        <a:lnSpc>
                          <a:spcPct val="150000"/>
                        </a:lnSpc>
                      </a:pPr>
                      <a:r>
                        <a:rPr lang="en-US" sz="1100" dirty="0">
                          <a:latin typeface="Arial" panose="020B0604020202020204" pitchFamily="34" charset="0"/>
                          <a:ea typeface="Verdana" panose="020B0604030504040204" pitchFamily="34" charset="0"/>
                          <a:cs typeface="Arial" panose="020B0604020202020204" pitchFamily="34" charset="0"/>
                        </a:rPr>
                        <a:t>Should not cause any damage to the materials of cylinders, gas pipeline, Anesthesia machine and ventilators. </a:t>
                      </a:r>
                    </a:p>
                  </a:txBody>
                  <a:tcPr/>
                </a:tc>
                <a:extLst>
                  <a:ext uri="{0D108BD9-81ED-4DB2-BD59-A6C34878D82A}">
                    <a16:rowId xmlns:a16="http://schemas.microsoft.com/office/drawing/2014/main" val="1129939266"/>
                  </a:ext>
                </a:extLst>
              </a:tr>
              <a:tr h="602320">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Application</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Certified safe for human use</a:t>
                      </a:r>
                    </a:p>
                  </a:txBody>
                  <a:tcPr/>
                </a:tc>
                <a:extLst>
                  <a:ext uri="{0D108BD9-81ED-4DB2-BD59-A6C34878D82A}">
                    <a16:rowId xmlns:a16="http://schemas.microsoft.com/office/drawing/2014/main" val="676327030"/>
                  </a:ext>
                </a:extLst>
              </a:tr>
            </a:tbl>
          </a:graphicData>
        </a:graphic>
      </p:graphicFrame>
      <p:sp>
        <p:nvSpPr>
          <p:cNvPr id="29" name="TextBox 28">
            <a:extLst>
              <a:ext uri="{FF2B5EF4-FFF2-40B4-BE49-F238E27FC236}">
                <a16:creationId xmlns:a16="http://schemas.microsoft.com/office/drawing/2014/main" id="{29577E85-C64C-43DB-BE6F-E2D2F63E4630}"/>
              </a:ext>
            </a:extLst>
          </p:cNvPr>
          <p:cNvSpPr txBox="1"/>
          <p:nvPr/>
        </p:nvSpPr>
        <p:spPr>
          <a:xfrm>
            <a:off x="4572000" y="3258979"/>
            <a:ext cx="4519861"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Arial" panose="020B0604020202020204" pitchFamily="34" charset="0"/>
              </a:rPr>
              <a:t>Table 2: Specification for Compressed Medical Oxygen</a:t>
            </a:r>
          </a:p>
        </p:txBody>
      </p:sp>
    </p:spTree>
    <p:extLst>
      <p:ext uri="{BB962C8B-B14F-4D97-AF65-F5344CB8AC3E}">
        <p14:creationId xmlns:p14="http://schemas.microsoft.com/office/powerpoint/2010/main" val="357955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7AE45B-5F6F-4CE2-846F-9188ECF854F1}"/>
              </a:ext>
            </a:extLst>
          </p:cNvPr>
          <p:cNvSpPr/>
          <p:nvPr/>
        </p:nvSpPr>
        <p:spPr>
          <a:xfrm>
            <a:off x="373568" y="175907"/>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Table of Contents</a:t>
            </a:r>
          </a:p>
        </p:txBody>
      </p:sp>
      <p:graphicFrame>
        <p:nvGraphicFramePr>
          <p:cNvPr id="8" name="Table 7">
            <a:extLst>
              <a:ext uri="{FF2B5EF4-FFF2-40B4-BE49-F238E27FC236}">
                <a16:creationId xmlns:a16="http://schemas.microsoft.com/office/drawing/2014/main" id="{0396BD9A-81FC-470D-90C5-A71F4F73EFD2}"/>
              </a:ext>
            </a:extLst>
          </p:cNvPr>
          <p:cNvGraphicFramePr>
            <a:graphicFrameLocks noGrp="1"/>
          </p:cNvGraphicFramePr>
          <p:nvPr>
            <p:extLst>
              <p:ext uri="{D42A27DB-BD31-4B8C-83A1-F6EECF244321}">
                <p14:modId xmlns:p14="http://schemas.microsoft.com/office/powerpoint/2010/main" val="1607189134"/>
              </p:ext>
            </p:extLst>
          </p:nvPr>
        </p:nvGraphicFramePr>
        <p:xfrm>
          <a:off x="152400" y="633046"/>
          <a:ext cx="8726603" cy="6049046"/>
        </p:xfrm>
        <a:graphic>
          <a:graphicData uri="http://schemas.openxmlformats.org/drawingml/2006/table">
            <a:tbl>
              <a:tblPr firstRow="1" bandRow="1">
                <a:tableStyleId>{93296810-A885-4BE3-A3E7-6D5BEEA58F35}</a:tableStyleId>
              </a:tblPr>
              <a:tblGrid>
                <a:gridCol w="649235">
                  <a:extLst>
                    <a:ext uri="{9D8B030D-6E8A-4147-A177-3AD203B41FA5}">
                      <a16:colId xmlns:a16="http://schemas.microsoft.com/office/drawing/2014/main" val="4200170054"/>
                    </a:ext>
                  </a:extLst>
                </a:gridCol>
                <a:gridCol w="454973">
                  <a:extLst>
                    <a:ext uri="{9D8B030D-6E8A-4147-A177-3AD203B41FA5}">
                      <a16:colId xmlns:a16="http://schemas.microsoft.com/office/drawing/2014/main" val="2391628496"/>
                    </a:ext>
                  </a:extLst>
                </a:gridCol>
                <a:gridCol w="532130">
                  <a:extLst>
                    <a:ext uri="{9D8B030D-6E8A-4147-A177-3AD203B41FA5}">
                      <a16:colId xmlns:a16="http://schemas.microsoft.com/office/drawing/2014/main" val="3485094389"/>
                    </a:ext>
                  </a:extLst>
                </a:gridCol>
                <a:gridCol w="7090265">
                  <a:extLst>
                    <a:ext uri="{9D8B030D-6E8A-4147-A177-3AD203B41FA5}">
                      <a16:colId xmlns:a16="http://schemas.microsoft.com/office/drawing/2014/main" val="1342491803"/>
                    </a:ext>
                  </a:extLst>
                </a:gridCol>
              </a:tblGrid>
              <a:tr h="302460">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57724468"/>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Product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4045458756"/>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Research Methodology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1283236464"/>
                  </a:ext>
                </a:extLst>
              </a:tr>
              <a:tr h="302460">
                <a:tc>
                  <a:txBody>
                    <a:bodyPr/>
                    <a:lstStyle/>
                    <a:p>
                      <a:pPr algn="ct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Executive Summary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1125343575"/>
                  </a:ext>
                </a:extLst>
              </a:tr>
              <a:tr h="302460">
                <a:tc gridSpan="4">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Madhya Pradesh Industrial Oxygen Market </a:t>
                      </a:r>
                      <a:r>
                        <a:rPr lang="en-IN"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a:t>
                      </a:r>
                      <a:r>
                        <a:rPr lang="en-US"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Market assessment and forecast, its distribution, related price points and purchase terms)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nSpc>
                          <a:spcPct val="100000"/>
                        </a:lnSpc>
                      </a:pPr>
                      <a:endParaRPr lang="en-IN"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hMerge="1">
                  <a:txBody>
                    <a:bodyPr/>
                    <a:lstStyle/>
                    <a:p>
                      <a:endParaRPr lang="en-IN"/>
                    </a:p>
                  </a:txBody>
                  <a:tcPr/>
                </a:tc>
                <a:tc hMerge="1">
                  <a:txBody>
                    <a:bodyPr/>
                    <a:lstStyle/>
                    <a:p>
                      <a:endParaRPr lang="en-IN"/>
                    </a:p>
                  </a:txBody>
                  <a:tcPr>
                    <a:lnL w="12700" cmpd="sng">
                      <a:noFill/>
                    </a:lnL>
                  </a:tcPr>
                </a:tc>
                <a:extLst>
                  <a:ext uri="{0D108BD9-81ED-4DB2-BD59-A6C34878D82A}">
                    <a16:rowId xmlns:a16="http://schemas.microsoft.com/office/drawing/2014/main" val="1087110341"/>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Madhya Pradesh </a:t>
                      </a:r>
                      <a:r>
                        <a:rPr lang="en-US" sz="1000" b="1" dirty="0">
                          <a:solidFill>
                            <a:schemeClr val="tx1"/>
                          </a:solidFill>
                          <a:latin typeface="Arial" panose="020B0604020202020204" pitchFamily="34" charset="0"/>
                          <a:ea typeface="Verdana" panose="020B0604030504040204" pitchFamily="34" charset="0"/>
                          <a:cs typeface="Arial" panose="020B0604020202020204" pitchFamily="34" charset="0"/>
                        </a:rPr>
                        <a:t>Industrial Oxygen </a:t>
                      </a: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Market Outlook (2022-2037)</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3837638587"/>
                  </a:ext>
                </a:extLst>
              </a:tr>
              <a:tr h="4802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1000" b="0" dirty="0">
                          <a:solidFill>
                            <a:schemeClr val="tx1"/>
                          </a:solidFill>
                          <a:latin typeface="Arial" panose="020B0604020202020204" pitchFamily="34" charset="0"/>
                          <a:ea typeface="Verdana" panose="020B0604030504040204" pitchFamily="34" charset="0"/>
                          <a:cs typeface="Arial" panose="020B0604020202020204" pitchFamily="34" charset="0"/>
                        </a:rPr>
                        <a:t>List of Major Demand Centers for Industrial Oxygen and No. of industrial units/factories in 200 Km radius along with their oxygen demand (in MT/Day) </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1209000602"/>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Small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909302"/>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Medium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9304345"/>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Large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5549204"/>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4.2.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Historical Demand of Industrial Oxygen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lnT w="12700" cmpd="sng">
                      <a:noFill/>
                    </a:lnT>
                  </a:tcPr>
                </a:tc>
                <a:extLst>
                  <a:ext uri="{0D108BD9-81ED-4DB2-BD59-A6C34878D82A}">
                    <a16:rowId xmlns:a16="http://schemas.microsoft.com/office/drawing/2014/main" val="597826995"/>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b="0" kern="1200" dirty="0">
                          <a:solidFill>
                            <a:schemeClr val="tx1"/>
                          </a:solidFill>
                          <a:effectLst/>
                          <a:latin typeface="Arial" panose="020B0604020202020204" pitchFamily="34" charset="0"/>
                          <a:ea typeface="+mn-ea"/>
                          <a:cs typeface="Arial" panose="020B0604020202020204" pitchFamily="34" charset="0"/>
                        </a:rPr>
                        <a:t>No of Factories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199296"/>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b="0" kern="1200" dirty="0">
                          <a:solidFill>
                            <a:schemeClr val="tx1"/>
                          </a:solidFill>
                          <a:effectLst/>
                          <a:latin typeface="Arial" panose="020B0604020202020204" pitchFamily="34" charset="0"/>
                          <a:ea typeface="+mn-ea"/>
                          <a:cs typeface="Arial" panose="020B0604020202020204" pitchFamily="34" charset="0"/>
                        </a:rPr>
                        <a:t>Approximate Oxygen Demand Per Factory (MT / Day)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333591"/>
                  </a:ext>
                </a:extLst>
              </a:tr>
              <a:tr h="302460">
                <a:tc gridSpan="4">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Madhya Pradesh Medical Oxygen Market (</a:t>
                      </a:r>
                      <a:r>
                        <a:rPr lang="en-US"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Market assessment and forecast, its distribution, related price points and purchase terms)</a:t>
                      </a:r>
                      <a:endPar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nSpc>
                          <a:spcPct val="100000"/>
                        </a:lnSpc>
                      </a:pPr>
                      <a:endParaRPr lang="en-IN"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57220"/>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Madhya Pradesh Medical Oxygen </a:t>
                      </a:r>
                      <a:r>
                        <a:rPr lang="en-US" sz="1000" b="1" dirty="0">
                          <a:solidFill>
                            <a:schemeClr val="tx1"/>
                          </a:solidFill>
                          <a:latin typeface="Arial" panose="020B0604020202020204" pitchFamily="34" charset="0"/>
                          <a:ea typeface="Verdana" panose="020B0604030504040204" pitchFamily="34" charset="0"/>
                          <a:cs typeface="Arial" panose="020B0604020202020204" pitchFamily="34" charset="0"/>
                        </a:rPr>
                        <a:t>Oxygen </a:t>
                      </a: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Market Outlook (2022-2037)</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0182491"/>
                  </a:ext>
                </a:extLst>
              </a:tr>
              <a:tr h="4269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5.1.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1000" b="0" dirty="0">
                          <a:solidFill>
                            <a:schemeClr val="tx1"/>
                          </a:solidFill>
                          <a:latin typeface="Arial" panose="020B0604020202020204" pitchFamily="34" charset="0"/>
                          <a:ea typeface="Verdana" panose="020B0604030504040204" pitchFamily="34" charset="0"/>
                          <a:cs typeface="Arial" panose="020B0604020202020204" pitchFamily="34" charset="0"/>
                        </a:rPr>
                        <a:t>List of Major Demand Centers for Medical Oxygen and No. of hospitals in 200 Km radius along with their medical oxygen demand (in MT/Day) </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796678"/>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Small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365555"/>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Medium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871324"/>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Large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4796060"/>
                  </a:ext>
                </a:extLst>
              </a:tr>
            </a:tbl>
          </a:graphicData>
        </a:graphic>
      </p:graphicFrame>
    </p:spTree>
    <p:extLst>
      <p:ext uri="{BB962C8B-B14F-4D97-AF65-F5344CB8AC3E}">
        <p14:creationId xmlns:p14="http://schemas.microsoft.com/office/powerpoint/2010/main" val="375104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7AE45B-5F6F-4CE2-846F-9188ECF854F1}"/>
              </a:ext>
            </a:extLst>
          </p:cNvPr>
          <p:cNvSpPr/>
          <p:nvPr/>
        </p:nvSpPr>
        <p:spPr>
          <a:xfrm>
            <a:off x="373568" y="175907"/>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Table of Contents</a:t>
            </a:r>
          </a:p>
        </p:txBody>
      </p:sp>
      <p:graphicFrame>
        <p:nvGraphicFramePr>
          <p:cNvPr id="8" name="Table 7">
            <a:extLst>
              <a:ext uri="{FF2B5EF4-FFF2-40B4-BE49-F238E27FC236}">
                <a16:creationId xmlns:a16="http://schemas.microsoft.com/office/drawing/2014/main" id="{0396BD9A-81FC-470D-90C5-A71F4F73EFD2}"/>
              </a:ext>
            </a:extLst>
          </p:cNvPr>
          <p:cNvGraphicFramePr>
            <a:graphicFrameLocks noGrp="1"/>
          </p:cNvGraphicFramePr>
          <p:nvPr/>
        </p:nvGraphicFramePr>
        <p:xfrm>
          <a:off x="152400" y="633046"/>
          <a:ext cx="8726603" cy="4620324"/>
        </p:xfrm>
        <a:graphic>
          <a:graphicData uri="http://schemas.openxmlformats.org/drawingml/2006/table">
            <a:tbl>
              <a:tblPr firstRow="1" bandRow="1">
                <a:tableStyleId>{93296810-A885-4BE3-A3E7-6D5BEEA58F35}</a:tableStyleId>
              </a:tblPr>
              <a:tblGrid>
                <a:gridCol w="649235">
                  <a:extLst>
                    <a:ext uri="{9D8B030D-6E8A-4147-A177-3AD203B41FA5}">
                      <a16:colId xmlns:a16="http://schemas.microsoft.com/office/drawing/2014/main" val="4200170054"/>
                    </a:ext>
                  </a:extLst>
                </a:gridCol>
                <a:gridCol w="454973">
                  <a:extLst>
                    <a:ext uri="{9D8B030D-6E8A-4147-A177-3AD203B41FA5}">
                      <a16:colId xmlns:a16="http://schemas.microsoft.com/office/drawing/2014/main" val="2391628496"/>
                    </a:ext>
                  </a:extLst>
                </a:gridCol>
                <a:gridCol w="532130">
                  <a:extLst>
                    <a:ext uri="{9D8B030D-6E8A-4147-A177-3AD203B41FA5}">
                      <a16:colId xmlns:a16="http://schemas.microsoft.com/office/drawing/2014/main" val="3485094389"/>
                    </a:ext>
                  </a:extLst>
                </a:gridCol>
                <a:gridCol w="7090265">
                  <a:extLst>
                    <a:ext uri="{9D8B030D-6E8A-4147-A177-3AD203B41FA5}">
                      <a16:colId xmlns:a16="http://schemas.microsoft.com/office/drawing/2014/main" val="1342491803"/>
                    </a:ext>
                  </a:extLst>
                </a:gridCol>
              </a:tblGrid>
              <a:tr h="283973">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57724468"/>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Historical Demand of Industrial Oxygen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4045458756"/>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1000" b="0" kern="1200" dirty="0">
                          <a:solidFill>
                            <a:schemeClr val="tx1"/>
                          </a:solidFill>
                          <a:effectLst/>
                          <a:latin typeface="Arial" panose="020B0604020202020204" pitchFamily="34" charset="0"/>
                          <a:ea typeface="+mn-ea"/>
                          <a:cs typeface="Arial" panose="020B0604020202020204" pitchFamily="34" charset="0"/>
                        </a:rPr>
                        <a:t>No of Factories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3236464"/>
                  </a:ext>
                </a:extLst>
              </a:tr>
              <a:tr h="283973">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5.2.2.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1000" b="0" kern="1200" dirty="0">
                          <a:solidFill>
                            <a:schemeClr val="tx1"/>
                          </a:solidFill>
                          <a:effectLst/>
                          <a:latin typeface="Arial" panose="020B0604020202020204" pitchFamily="34" charset="0"/>
                          <a:ea typeface="+mn-ea"/>
                          <a:cs typeface="Arial" panose="020B0604020202020204" pitchFamily="34" charset="0"/>
                        </a:rPr>
                        <a:t>Approximate Oxygen Demand Per Factory (MT / Day)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5343575"/>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Madhya Pradesh Cylinder Oxygen Pricing Analysis</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1087110341"/>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Historical Prices – Industrial (2019-2021)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3837638587"/>
                  </a:ext>
                </a:extLst>
              </a:tr>
              <a:tr h="23771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6.2.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Historical Prices – Medical (2019-2021)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1209000602"/>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Practices for procurement of Medical Gases</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909302"/>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7.1.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000" dirty="0">
                          <a:latin typeface="Arial" panose="020B0604020202020204" pitchFamily="34" charset="0"/>
                          <a:ea typeface="Verdana" panose="020B0604030504040204" pitchFamily="34" charset="0"/>
                          <a:cs typeface="Arial" panose="020B0604020202020204" pitchFamily="34" charset="0"/>
                        </a:rPr>
                        <a:t>Payment Terms</a:t>
                      </a:r>
                      <a:endParaRPr lang="en-IN" sz="1000" dirty="0">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9304345"/>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IN" sz="1000" dirty="0">
                          <a:latin typeface="Arial" panose="020B0604020202020204" pitchFamily="34" charset="0"/>
                          <a:ea typeface="Verdana" panose="020B0604030504040204" pitchFamily="34" charset="0"/>
                          <a:cs typeface="Arial" panose="020B0604020202020204" pitchFamily="34" charset="0"/>
                        </a:rPr>
                        <a:t>Contract Duration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5549204"/>
                  </a:ext>
                </a:extLst>
              </a:tr>
              <a:tr h="283973">
                <a:tc>
                  <a:txBody>
                    <a:bodyPr/>
                    <a:lstStyle/>
                    <a:p>
                      <a:pPr algn="ctr">
                        <a:lnSpc>
                          <a:spcPct val="100000"/>
                        </a:lnSpc>
                      </a:pPr>
                      <a:endPar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7.3.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IN" sz="1000" dirty="0">
                          <a:latin typeface="Arial" panose="020B0604020202020204" pitchFamily="34" charset="0"/>
                          <a:ea typeface="Verdana" panose="020B0604030504040204" pitchFamily="34" charset="0"/>
                          <a:cs typeface="Arial" panose="020B0604020202020204" pitchFamily="34" charset="0"/>
                        </a:rPr>
                        <a:t>Procurement Process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lnT w="12700" cmpd="sng">
                      <a:noFill/>
                    </a:lnT>
                  </a:tcPr>
                </a:tc>
                <a:extLst>
                  <a:ext uri="{0D108BD9-81ED-4DB2-BD59-A6C34878D82A}">
                    <a16:rowId xmlns:a16="http://schemas.microsoft.com/office/drawing/2014/main" val="597826995"/>
                  </a:ext>
                </a:extLst>
              </a:tr>
              <a:tr h="283973">
                <a:tc>
                  <a:txBody>
                    <a:bodyPr/>
                    <a:lstStyle/>
                    <a:p>
                      <a:pPr algn="ctr">
                        <a:lnSpc>
                          <a:spcPct val="100000"/>
                        </a:lnSpc>
                      </a:pPr>
                      <a:endPar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7.5.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IN" sz="1000" dirty="0">
                          <a:latin typeface="Arial" panose="020B0604020202020204" pitchFamily="34" charset="0"/>
                          <a:ea typeface="Verdana" panose="020B0604030504040204" pitchFamily="34" charset="0"/>
                          <a:cs typeface="Arial" panose="020B0604020202020204" pitchFamily="34" charset="0"/>
                        </a:rPr>
                        <a:t>Rental on Cylinder (Monthly / Annual Charges)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199296"/>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Strategic Recommendations</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333591"/>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8.1.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Key Industrial Cluster to target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57220"/>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8.2.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Logistics &amp; Supply Chain Strategies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0182491"/>
                  </a:ext>
                </a:extLst>
              </a:tr>
              <a:tr h="40086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8.3.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Pricing Strategies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796678"/>
                  </a:ext>
                </a:extLst>
              </a:tr>
            </a:tbl>
          </a:graphicData>
        </a:graphic>
      </p:graphicFrame>
    </p:spTree>
    <p:extLst>
      <p:ext uri="{BB962C8B-B14F-4D97-AF65-F5344CB8AC3E}">
        <p14:creationId xmlns:p14="http://schemas.microsoft.com/office/powerpoint/2010/main" val="726191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sitting at a table using a computer&#10;&#10;Description automatically generated">
            <a:extLst>
              <a:ext uri="{FF2B5EF4-FFF2-40B4-BE49-F238E27FC236}">
                <a16:creationId xmlns:a16="http://schemas.microsoft.com/office/drawing/2014/main" id="{239E0A50-C3D0-41C8-96AE-BA1148CB56FB}"/>
              </a:ext>
            </a:extLst>
          </p:cNvPr>
          <p:cNvPicPr>
            <a:picLocks/>
          </p:cNvPicPr>
          <p:nvPr/>
        </p:nvPicPr>
        <p:blipFill>
          <a:blip r:embed="rId2">
            <a:alphaModFix/>
            <a:extLst>
              <a:ext uri="{28A0092B-C50C-407E-A947-70E740481C1C}">
                <a14:useLocalDpi xmlns:a14="http://schemas.microsoft.com/office/drawing/2010/main" val="0"/>
              </a:ext>
            </a:extLst>
          </a:blip>
          <a:stretch>
            <a:fillRect/>
          </a:stretch>
        </p:blipFill>
        <p:spPr>
          <a:xfrm>
            <a:off x="4812828" y="1794526"/>
            <a:ext cx="4331171" cy="3734078"/>
          </a:xfrm>
          <a:prstGeom prst="rect">
            <a:avLst/>
          </a:prstGeom>
        </p:spPr>
      </p:pic>
      <p:pic>
        <p:nvPicPr>
          <p:cNvPr id="14" name="Picture 13" descr="A picture containing building&#10;&#10;Description generated with very high confidence">
            <a:extLst>
              <a:ext uri="{FF2B5EF4-FFF2-40B4-BE49-F238E27FC236}">
                <a16:creationId xmlns:a16="http://schemas.microsoft.com/office/drawing/2014/main" id="{0907429A-6F06-4965-8948-B2467FAED134}"/>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 y="-73180"/>
            <a:ext cx="9144000" cy="6931179"/>
          </a:xfrm>
          <a:prstGeom prst="rect">
            <a:avLst/>
          </a:prstGeom>
        </p:spPr>
      </p:pic>
      <p:sp>
        <p:nvSpPr>
          <p:cNvPr id="12" name="Title 4">
            <a:extLst>
              <a:ext uri="{FF2B5EF4-FFF2-40B4-BE49-F238E27FC236}">
                <a16:creationId xmlns:a16="http://schemas.microsoft.com/office/drawing/2014/main" id="{E2C3C087-C627-45CF-8386-FCE3A2DEA034}"/>
              </a:ext>
            </a:extLst>
          </p:cNvPr>
          <p:cNvSpPr txBox="1">
            <a:spLocks/>
          </p:cNvSpPr>
          <p:nvPr/>
        </p:nvSpPr>
        <p:spPr>
          <a:xfrm>
            <a:off x="127425" y="3392410"/>
            <a:ext cx="5249669" cy="10261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200000"/>
              </a:lnSpc>
            </a:pPr>
            <a:r>
              <a:rPr lang="en-IN" sz="2000" b="1" dirty="0">
                <a:solidFill>
                  <a:schemeClr val="bg2">
                    <a:lumMod val="25000"/>
                  </a:schemeClr>
                </a:solidFill>
                <a:latin typeface="Arial" panose="020B0604020202020204" pitchFamily="34" charset="0"/>
                <a:ea typeface="Roboto" pitchFamily="2" charset="0"/>
                <a:cs typeface="Arial" panose="020B0604020202020204" pitchFamily="34" charset="0"/>
              </a:rPr>
              <a:t>Research Methodology</a:t>
            </a:r>
            <a:endParaRPr lang="en-US" sz="2000" b="1" dirty="0">
              <a:solidFill>
                <a:schemeClr val="bg2">
                  <a:lumMod val="25000"/>
                </a:schemeClr>
              </a:solidFill>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01874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2">
            <a:extLst>
              <a:ext uri="{FF2B5EF4-FFF2-40B4-BE49-F238E27FC236}">
                <a16:creationId xmlns:a16="http://schemas.microsoft.com/office/drawing/2014/main" id="{ACAA6E7E-85BC-4FF3-BD15-4DB88E84E557}"/>
              </a:ext>
            </a:extLst>
          </p:cNvPr>
          <p:cNvSpPr>
            <a:spLocks noChangeArrowheads="1"/>
          </p:cNvSpPr>
          <p:nvPr/>
        </p:nvSpPr>
        <p:spPr bwMode="gray">
          <a:xfrm>
            <a:off x="4312969" y="3674692"/>
            <a:ext cx="1439219" cy="593432"/>
          </a:xfrm>
          <a:prstGeom prst="rect">
            <a:avLst/>
          </a:prstGeom>
          <a:noFill/>
          <a:ln w="9525">
            <a:noFill/>
            <a:miter lim="800000"/>
            <a:headEnd/>
            <a:tailEnd/>
          </a:ln>
        </p:spPr>
        <p:txBody>
          <a:bodyPr wrap="square" lIns="0" tIns="0" rIns="0" bIns="0" anchor="ctr">
            <a:spAutoFit/>
          </a:bodyPr>
          <a:lstStyle/>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Identifying Key Opinion Leaders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Questionnaire Design</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In-depth Interviews</a:t>
            </a:r>
          </a:p>
        </p:txBody>
      </p:sp>
      <p:sp>
        <p:nvSpPr>
          <p:cNvPr id="88" name="Chevron 1">
            <a:extLst>
              <a:ext uri="{FF2B5EF4-FFF2-40B4-BE49-F238E27FC236}">
                <a16:creationId xmlns:a16="http://schemas.microsoft.com/office/drawing/2014/main" id="{14307DA8-5F6E-4920-B618-67798A5C1F9A}"/>
              </a:ext>
            </a:extLst>
          </p:cNvPr>
          <p:cNvSpPr/>
          <p:nvPr/>
        </p:nvSpPr>
        <p:spPr>
          <a:xfrm rot="10800000" flipH="1">
            <a:off x="4425777" y="1154837"/>
            <a:ext cx="1453596"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89" name="Chevron 2">
            <a:extLst>
              <a:ext uri="{FF2B5EF4-FFF2-40B4-BE49-F238E27FC236}">
                <a16:creationId xmlns:a16="http://schemas.microsoft.com/office/drawing/2014/main" id="{900EB117-507E-4888-8E79-F8AA2190F815}"/>
              </a:ext>
            </a:extLst>
          </p:cNvPr>
          <p:cNvSpPr/>
          <p:nvPr/>
        </p:nvSpPr>
        <p:spPr>
          <a:xfrm rot="10800000" flipH="1">
            <a:off x="3084930" y="1154837"/>
            <a:ext cx="1453596"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0" name="Chevron 3">
            <a:extLst>
              <a:ext uri="{FF2B5EF4-FFF2-40B4-BE49-F238E27FC236}">
                <a16:creationId xmlns:a16="http://schemas.microsoft.com/office/drawing/2014/main" id="{905C819B-D39F-4E92-A59C-628118452BD0}"/>
              </a:ext>
            </a:extLst>
          </p:cNvPr>
          <p:cNvSpPr/>
          <p:nvPr/>
        </p:nvSpPr>
        <p:spPr>
          <a:xfrm rot="10800000" flipH="1">
            <a:off x="1744084" y="1154837"/>
            <a:ext cx="1453596"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1" name="Chevron 4">
            <a:extLst>
              <a:ext uri="{FF2B5EF4-FFF2-40B4-BE49-F238E27FC236}">
                <a16:creationId xmlns:a16="http://schemas.microsoft.com/office/drawing/2014/main" id="{B2BE0665-570B-4B03-A29B-340413946D24}"/>
              </a:ext>
            </a:extLst>
          </p:cNvPr>
          <p:cNvSpPr/>
          <p:nvPr/>
        </p:nvSpPr>
        <p:spPr>
          <a:xfrm rot="10800000" flipH="1">
            <a:off x="403236" y="1146668"/>
            <a:ext cx="1453596"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2" name="TextBox 91">
            <a:extLst>
              <a:ext uri="{FF2B5EF4-FFF2-40B4-BE49-F238E27FC236}">
                <a16:creationId xmlns:a16="http://schemas.microsoft.com/office/drawing/2014/main" id="{F78C358E-4665-4714-810D-676DD876F927}"/>
              </a:ext>
            </a:extLst>
          </p:cNvPr>
          <p:cNvSpPr txBox="1"/>
          <p:nvPr/>
        </p:nvSpPr>
        <p:spPr>
          <a:xfrm>
            <a:off x="4768954" y="1259364"/>
            <a:ext cx="744213"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Data Collection</a:t>
            </a:r>
          </a:p>
        </p:txBody>
      </p:sp>
      <p:sp>
        <p:nvSpPr>
          <p:cNvPr id="93" name="TextBox 92">
            <a:extLst>
              <a:ext uri="{FF2B5EF4-FFF2-40B4-BE49-F238E27FC236}">
                <a16:creationId xmlns:a16="http://schemas.microsoft.com/office/drawing/2014/main" id="{0EA7EC59-C93F-46CC-BEAE-9579CDEC6377}"/>
              </a:ext>
            </a:extLst>
          </p:cNvPr>
          <p:cNvSpPr txBox="1"/>
          <p:nvPr/>
        </p:nvSpPr>
        <p:spPr>
          <a:xfrm>
            <a:off x="3390821" y="1276491"/>
            <a:ext cx="1014343"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Developing List of Respondents</a:t>
            </a:r>
          </a:p>
        </p:txBody>
      </p:sp>
      <p:sp>
        <p:nvSpPr>
          <p:cNvPr id="94" name="TextBox 93">
            <a:extLst>
              <a:ext uri="{FF2B5EF4-FFF2-40B4-BE49-F238E27FC236}">
                <a16:creationId xmlns:a16="http://schemas.microsoft.com/office/drawing/2014/main" id="{8A098B91-3AC5-4E56-8FB9-B8ACFBC73207}"/>
              </a:ext>
            </a:extLst>
          </p:cNvPr>
          <p:cNvSpPr txBox="1"/>
          <p:nvPr/>
        </p:nvSpPr>
        <p:spPr>
          <a:xfrm>
            <a:off x="2036471" y="1278152"/>
            <a:ext cx="955919"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Formulating Questionnaire</a:t>
            </a:r>
          </a:p>
        </p:txBody>
      </p:sp>
      <p:sp>
        <p:nvSpPr>
          <p:cNvPr id="95" name="TextBox 94">
            <a:extLst>
              <a:ext uri="{FF2B5EF4-FFF2-40B4-BE49-F238E27FC236}">
                <a16:creationId xmlns:a16="http://schemas.microsoft.com/office/drawing/2014/main" id="{4D695C77-EDD8-44C7-94F8-80842C854629}"/>
              </a:ext>
            </a:extLst>
          </p:cNvPr>
          <p:cNvSpPr txBox="1"/>
          <p:nvPr/>
        </p:nvSpPr>
        <p:spPr>
          <a:xfrm>
            <a:off x="786115" y="1233471"/>
            <a:ext cx="687838"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Market Profiling</a:t>
            </a:r>
          </a:p>
        </p:txBody>
      </p:sp>
      <p:sp>
        <p:nvSpPr>
          <p:cNvPr id="96" name="Chevron 1">
            <a:extLst>
              <a:ext uri="{FF2B5EF4-FFF2-40B4-BE49-F238E27FC236}">
                <a16:creationId xmlns:a16="http://schemas.microsoft.com/office/drawing/2014/main" id="{B0AA1A9C-4C3E-4AD1-9B2E-B9DF89F402DF}"/>
              </a:ext>
            </a:extLst>
          </p:cNvPr>
          <p:cNvSpPr/>
          <p:nvPr/>
        </p:nvSpPr>
        <p:spPr>
          <a:xfrm rot="10800000" flipH="1">
            <a:off x="5766623" y="1154837"/>
            <a:ext cx="1453596"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7" name="Chevron 1">
            <a:extLst>
              <a:ext uri="{FF2B5EF4-FFF2-40B4-BE49-F238E27FC236}">
                <a16:creationId xmlns:a16="http://schemas.microsoft.com/office/drawing/2014/main" id="{337E76FD-6099-4F1E-983D-EED7E4F30379}"/>
              </a:ext>
            </a:extLst>
          </p:cNvPr>
          <p:cNvSpPr/>
          <p:nvPr/>
        </p:nvSpPr>
        <p:spPr>
          <a:xfrm rot="10800000" flipH="1">
            <a:off x="7107470" y="1154837"/>
            <a:ext cx="1453596"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8" name="TextBox 97">
            <a:extLst>
              <a:ext uri="{FF2B5EF4-FFF2-40B4-BE49-F238E27FC236}">
                <a16:creationId xmlns:a16="http://schemas.microsoft.com/office/drawing/2014/main" id="{DA1E2904-21DC-43C2-A9CB-32289BEE64B4}"/>
              </a:ext>
            </a:extLst>
          </p:cNvPr>
          <p:cNvSpPr txBox="1"/>
          <p:nvPr/>
        </p:nvSpPr>
        <p:spPr>
          <a:xfrm>
            <a:off x="6041875" y="1259364"/>
            <a:ext cx="752390"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Data Validation</a:t>
            </a:r>
          </a:p>
        </p:txBody>
      </p:sp>
      <p:sp>
        <p:nvSpPr>
          <p:cNvPr id="99" name="TextBox 98">
            <a:extLst>
              <a:ext uri="{FF2B5EF4-FFF2-40B4-BE49-F238E27FC236}">
                <a16:creationId xmlns:a16="http://schemas.microsoft.com/office/drawing/2014/main" id="{C1AD6EC7-FFB8-49F3-8F91-DBFBFD3F9649}"/>
              </a:ext>
            </a:extLst>
          </p:cNvPr>
          <p:cNvSpPr txBox="1"/>
          <p:nvPr/>
        </p:nvSpPr>
        <p:spPr>
          <a:xfrm>
            <a:off x="7488299" y="1233471"/>
            <a:ext cx="687838"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Data Analysis</a:t>
            </a:r>
          </a:p>
        </p:txBody>
      </p:sp>
      <p:sp>
        <p:nvSpPr>
          <p:cNvPr id="100" name="TextBox 99">
            <a:extLst>
              <a:ext uri="{FF2B5EF4-FFF2-40B4-BE49-F238E27FC236}">
                <a16:creationId xmlns:a16="http://schemas.microsoft.com/office/drawing/2014/main" id="{998D1DAE-59C6-424F-8047-DFC42022994B}"/>
              </a:ext>
            </a:extLst>
          </p:cNvPr>
          <p:cNvSpPr txBox="1"/>
          <p:nvPr/>
        </p:nvSpPr>
        <p:spPr>
          <a:xfrm>
            <a:off x="275175" y="1864507"/>
            <a:ext cx="1338149" cy="95410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In-depth secondary research will be conducted to determine top players in the India Medical and Industrial Oxygen market, consumption behavior and segmental market share.</a:t>
            </a:r>
          </a:p>
        </p:txBody>
      </p:sp>
      <p:sp>
        <p:nvSpPr>
          <p:cNvPr id="101" name="TextBox 100">
            <a:extLst>
              <a:ext uri="{FF2B5EF4-FFF2-40B4-BE49-F238E27FC236}">
                <a16:creationId xmlns:a16="http://schemas.microsoft.com/office/drawing/2014/main" id="{CE29EC2D-53F2-41E6-A503-6F4BF1C81ABC}"/>
              </a:ext>
            </a:extLst>
          </p:cNvPr>
          <p:cNvSpPr txBox="1"/>
          <p:nvPr/>
        </p:nvSpPr>
        <p:spPr>
          <a:xfrm>
            <a:off x="1860174" y="1936944"/>
            <a:ext cx="1159466" cy="95410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In order to conduct industry experts’ interviews, ChemAnalyst will  formulate a detailed discussion guide.</a:t>
            </a:r>
          </a:p>
          <a:p>
            <a:pPr algn="ctr"/>
            <a:endParaRPr lang="en-US" altLang="ko-KR" sz="800" b="1" dirty="0">
              <a:solidFill>
                <a:schemeClr val="bg2">
                  <a:lumMod val="25000"/>
                </a:schemeClr>
              </a:solidFill>
              <a:cs typeface="Arial" pitchFamily="34" charset="0"/>
            </a:endParaRPr>
          </a:p>
        </p:txBody>
      </p:sp>
      <p:sp>
        <p:nvSpPr>
          <p:cNvPr id="102" name="TextBox 101">
            <a:extLst>
              <a:ext uri="{FF2B5EF4-FFF2-40B4-BE49-F238E27FC236}">
                <a16:creationId xmlns:a16="http://schemas.microsoft.com/office/drawing/2014/main" id="{FA3548B0-F8B9-4F7F-AD0F-8A7FE91C79BF}"/>
              </a:ext>
            </a:extLst>
          </p:cNvPr>
          <p:cNvSpPr txBox="1"/>
          <p:nvPr/>
        </p:nvSpPr>
        <p:spPr>
          <a:xfrm>
            <a:off x="3197299" y="1936944"/>
            <a:ext cx="1090466" cy="584775"/>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List of industry players and industry specialists  will be developed.</a:t>
            </a:r>
          </a:p>
        </p:txBody>
      </p:sp>
      <p:sp>
        <p:nvSpPr>
          <p:cNvPr id="103" name="TextBox 102">
            <a:extLst>
              <a:ext uri="{FF2B5EF4-FFF2-40B4-BE49-F238E27FC236}">
                <a16:creationId xmlns:a16="http://schemas.microsoft.com/office/drawing/2014/main" id="{B97A8B71-9DE8-420C-9A25-078CE2D27691}"/>
              </a:ext>
            </a:extLst>
          </p:cNvPr>
          <p:cNvSpPr txBox="1"/>
          <p:nvPr/>
        </p:nvSpPr>
        <p:spPr>
          <a:xfrm>
            <a:off x="4425777" y="1900227"/>
            <a:ext cx="1169032" cy="84324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ChemAnalyst will conduct interviews with industry experts and industry players for data collection and verification.</a:t>
            </a:r>
          </a:p>
        </p:txBody>
      </p:sp>
      <p:sp>
        <p:nvSpPr>
          <p:cNvPr id="104" name="TextBox 103">
            <a:extLst>
              <a:ext uri="{FF2B5EF4-FFF2-40B4-BE49-F238E27FC236}">
                <a16:creationId xmlns:a16="http://schemas.microsoft.com/office/drawing/2014/main" id="{F275DF23-9FDA-4EC7-8191-1954942B6D5E}"/>
              </a:ext>
            </a:extLst>
          </p:cNvPr>
          <p:cNvSpPr txBox="1"/>
          <p:nvPr/>
        </p:nvSpPr>
        <p:spPr>
          <a:xfrm>
            <a:off x="5802751" y="1890694"/>
            <a:ext cx="1056283" cy="95410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Data obtained as a result of primary and secondary research will be validated through rigorous triangulation.</a:t>
            </a:r>
          </a:p>
        </p:txBody>
      </p:sp>
      <p:sp>
        <p:nvSpPr>
          <p:cNvPr id="105" name="TextBox 104">
            <a:extLst>
              <a:ext uri="{FF2B5EF4-FFF2-40B4-BE49-F238E27FC236}">
                <a16:creationId xmlns:a16="http://schemas.microsoft.com/office/drawing/2014/main" id="{609476BE-036E-42B8-A3BB-E7C28C6F995B}"/>
              </a:ext>
            </a:extLst>
          </p:cNvPr>
          <p:cNvSpPr txBox="1"/>
          <p:nvPr/>
        </p:nvSpPr>
        <p:spPr>
          <a:xfrm>
            <a:off x="7132166" y="1873388"/>
            <a:ext cx="1377842" cy="83099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The data will be scrutinized using MS-Excel, statistical tools and internal proprietary database to obtain qualitative and quantitative insights.</a:t>
            </a:r>
          </a:p>
        </p:txBody>
      </p:sp>
      <p:grpSp>
        <p:nvGrpSpPr>
          <p:cNvPr id="106" name="Group 105">
            <a:extLst>
              <a:ext uri="{FF2B5EF4-FFF2-40B4-BE49-F238E27FC236}">
                <a16:creationId xmlns:a16="http://schemas.microsoft.com/office/drawing/2014/main" id="{AFE25BC0-9D92-4CCA-B9CB-092337C00877}"/>
              </a:ext>
            </a:extLst>
          </p:cNvPr>
          <p:cNvGrpSpPr/>
          <p:nvPr/>
        </p:nvGrpSpPr>
        <p:grpSpPr bwMode="gray">
          <a:xfrm>
            <a:off x="344815" y="3434005"/>
            <a:ext cx="3357742" cy="975379"/>
            <a:chOff x="-2057922" y="2192132"/>
            <a:chExt cx="3578561" cy="861867"/>
          </a:xfrm>
          <a:solidFill>
            <a:schemeClr val="bg1"/>
          </a:solidFill>
        </p:grpSpPr>
        <p:sp>
          <p:nvSpPr>
            <p:cNvPr id="125" name="_s1032">
              <a:extLst>
                <a:ext uri="{FF2B5EF4-FFF2-40B4-BE49-F238E27FC236}">
                  <a16:creationId xmlns:a16="http://schemas.microsoft.com/office/drawing/2014/main" id="{5B2911A1-7708-4FEF-9E7D-3CBF7A4C97A3}"/>
                </a:ext>
              </a:extLst>
            </p:cNvPr>
            <p:cNvSpPr>
              <a:spLocks noChangeArrowheads="1" noTextEdit="1"/>
            </p:cNvSpPr>
            <p:nvPr/>
          </p:nvSpPr>
          <p:spPr bwMode="gray">
            <a:xfrm>
              <a:off x="697679" y="2216374"/>
              <a:ext cx="822960" cy="822960"/>
            </a:xfrm>
            <a:prstGeom prst="ellipse">
              <a:avLst/>
            </a:prstGeom>
            <a:solidFill>
              <a:srgbClr val="2CB34A"/>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26" name="_s1032">
              <a:extLst>
                <a:ext uri="{FF2B5EF4-FFF2-40B4-BE49-F238E27FC236}">
                  <a16:creationId xmlns:a16="http://schemas.microsoft.com/office/drawing/2014/main" id="{A3372F99-88B6-4003-A9A3-B47A7943E624}"/>
                </a:ext>
              </a:extLst>
            </p:cNvPr>
            <p:cNvSpPr>
              <a:spLocks noChangeArrowheads="1" noTextEdit="1"/>
            </p:cNvSpPr>
            <p:nvPr/>
          </p:nvSpPr>
          <p:spPr bwMode="gray">
            <a:xfrm>
              <a:off x="34865" y="2192132"/>
              <a:ext cx="822960" cy="822960"/>
            </a:xfrm>
            <a:prstGeom prst="ellipse">
              <a:avLst/>
            </a:prstGeom>
            <a:solidFill>
              <a:srgbClr val="00AFA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27" name="_s1032">
              <a:extLst>
                <a:ext uri="{FF2B5EF4-FFF2-40B4-BE49-F238E27FC236}">
                  <a16:creationId xmlns:a16="http://schemas.microsoft.com/office/drawing/2014/main" id="{01A42052-A042-4EA6-B80D-0AF546CE0AA2}"/>
                </a:ext>
              </a:extLst>
            </p:cNvPr>
            <p:cNvSpPr>
              <a:spLocks noChangeArrowheads="1" noTextEdit="1"/>
            </p:cNvSpPr>
            <p:nvPr/>
          </p:nvSpPr>
          <p:spPr bwMode="gray">
            <a:xfrm>
              <a:off x="-685800" y="2217197"/>
              <a:ext cx="822960" cy="822960"/>
            </a:xfrm>
            <a:prstGeom prst="ellipse">
              <a:avLst/>
            </a:prstGeom>
            <a:solidFill>
              <a:srgbClr val="004D9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28" name="_s1032">
              <a:extLst>
                <a:ext uri="{FF2B5EF4-FFF2-40B4-BE49-F238E27FC236}">
                  <a16:creationId xmlns:a16="http://schemas.microsoft.com/office/drawing/2014/main" id="{161D9FED-89B9-4E65-BCF3-09883C31D8EA}"/>
                </a:ext>
              </a:extLst>
            </p:cNvPr>
            <p:cNvSpPr>
              <a:spLocks noChangeArrowheads="1" noTextEdit="1"/>
            </p:cNvSpPr>
            <p:nvPr/>
          </p:nvSpPr>
          <p:spPr bwMode="gray">
            <a:xfrm>
              <a:off x="-1364890" y="2220952"/>
              <a:ext cx="822960" cy="822960"/>
            </a:xfrm>
            <a:prstGeom prst="ellipse">
              <a:avLst/>
            </a:prstGeom>
            <a:solidFill>
              <a:srgbClr val="009CDC"/>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29" name="_s1032">
              <a:extLst>
                <a:ext uri="{FF2B5EF4-FFF2-40B4-BE49-F238E27FC236}">
                  <a16:creationId xmlns:a16="http://schemas.microsoft.com/office/drawing/2014/main" id="{FDE94CA2-3442-4427-B694-626186B56C9C}"/>
                </a:ext>
              </a:extLst>
            </p:cNvPr>
            <p:cNvSpPr>
              <a:spLocks noChangeArrowheads="1" noTextEdit="1"/>
            </p:cNvSpPr>
            <p:nvPr/>
          </p:nvSpPr>
          <p:spPr bwMode="gray">
            <a:xfrm>
              <a:off x="-2057922" y="2231039"/>
              <a:ext cx="822960" cy="822960"/>
            </a:xfrm>
            <a:prstGeom prst="ellipse">
              <a:avLst/>
            </a:prstGeom>
            <a:solidFill>
              <a:srgbClr val="702784"/>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30" name="Text Box 47">
              <a:extLst>
                <a:ext uri="{FF2B5EF4-FFF2-40B4-BE49-F238E27FC236}">
                  <a16:creationId xmlns:a16="http://schemas.microsoft.com/office/drawing/2014/main" id="{91754BF5-1FCD-49D8-B7B8-1D3BBD426687}"/>
                </a:ext>
              </a:extLst>
            </p:cNvPr>
            <p:cNvSpPr txBox="1">
              <a:spLocks noChangeArrowheads="1"/>
            </p:cNvSpPr>
            <p:nvPr/>
          </p:nvSpPr>
          <p:spPr bwMode="gray">
            <a:xfrm>
              <a:off x="-1999986" y="2490748"/>
              <a:ext cx="675169"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Collection</a:t>
              </a:r>
            </a:p>
          </p:txBody>
        </p:sp>
        <p:sp>
          <p:nvSpPr>
            <p:cNvPr id="131" name="Text Box 47">
              <a:extLst>
                <a:ext uri="{FF2B5EF4-FFF2-40B4-BE49-F238E27FC236}">
                  <a16:creationId xmlns:a16="http://schemas.microsoft.com/office/drawing/2014/main" id="{292062BE-F3BF-4F44-8F82-7B261D1FE95D}"/>
                </a:ext>
              </a:extLst>
            </p:cNvPr>
            <p:cNvSpPr txBox="1">
              <a:spLocks noChangeArrowheads="1"/>
            </p:cNvSpPr>
            <p:nvPr/>
          </p:nvSpPr>
          <p:spPr bwMode="gray">
            <a:xfrm>
              <a:off x="-1278674" y="2460033"/>
              <a:ext cx="700795"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Filter</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&amp; Analysis</a:t>
              </a:r>
            </a:p>
          </p:txBody>
        </p:sp>
        <p:sp>
          <p:nvSpPr>
            <p:cNvPr id="132" name="Text Box 47">
              <a:extLst>
                <a:ext uri="{FF2B5EF4-FFF2-40B4-BE49-F238E27FC236}">
                  <a16:creationId xmlns:a16="http://schemas.microsoft.com/office/drawing/2014/main" id="{159353DD-3E9D-4518-9DD4-EAE014AC2FDC}"/>
                </a:ext>
              </a:extLst>
            </p:cNvPr>
            <p:cNvSpPr txBox="1">
              <a:spLocks noChangeArrowheads="1"/>
            </p:cNvSpPr>
            <p:nvPr/>
          </p:nvSpPr>
          <p:spPr bwMode="gray">
            <a:xfrm>
              <a:off x="-623295" y="2472648"/>
              <a:ext cx="757173"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Research &amp;</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Intelligence</a:t>
              </a:r>
            </a:p>
          </p:txBody>
        </p:sp>
        <p:sp>
          <p:nvSpPr>
            <p:cNvPr id="133" name="Text Box 47">
              <a:extLst>
                <a:ext uri="{FF2B5EF4-FFF2-40B4-BE49-F238E27FC236}">
                  <a16:creationId xmlns:a16="http://schemas.microsoft.com/office/drawing/2014/main" id="{C564CB8B-4CD3-4ECF-9F30-9F74AF08BBCF}"/>
                </a:ext>
              </a:extLst>
            </p:cNvPr>
            <p:cNvSpPr txBox="1">
              <a:spLocks noChangeArrowheads="1"/>
            </p:cNvSpPr>
            <p:nvPr/>
          </p:nvSpPr>
          <p:spPr bwMode="gray">
            <a:xfrm>
              <a:off x="122669" y="2419733"/>
              <a:ext cx="709337"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Actionable</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Insights</a:t>
              </a:r>
            </a:p>
          </p:txBody>
        </p:sp>
        <p:sp>
          <p:nvSpPr>
            <p:cNvPr id="134" name="Text Box 47">
              <a:extLst>
                <a:ext uri="{FF2B5EF4-FFF2-40B4-BE49-F238E27FC236}">
                  <a16:creationId xmlns:a16="http://schemas.microsoft.com/office/drawing/2014/main" id="{1E6D9E1B-7095-483C-B6D3-EF1D5B11198C}"/>
                </a:ext>
              </a:extLst>
            </p:cNvPr>
            <p:cNvSpPr txBox="1">
              <a:spLocks noChangeArrowheads="1"/>
            </p:cNvSpPr>
            <p:nvPr/>
          </p:nvSpPr>
          <p:spPr bwMode="gray">
            <a:xfrm>
              <a:off x="845086" y="2460034"/>
              <a:ext cx="617083"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a:t>
              </a:r>
            </a:p>
          </p:txBody>
        </p:sp>
      </p:grpSp>
      <p:cxnSp>
        <p:nvCxnSpPr>
          <p:cNvPr id="107" name="Straight Connector 106">
            <a:extLst>
              <a:ext uri="{FF2B5EF4-FFF2-40B4-BE49-F238E27FC236}">
                <a16:creationId xmlns:a16="http://schemas.microsoft.com/office/drawing/2014/main" id="{3D936B83-0C3B-40A2-91B0-E6B712DB5F8C}"/>
              </a:ext>
            </a:extLst>
          </p:cNvPr>
          <p:cNvCxnSpPr>
            <a:cxnSpLocks/>
          </p:cNvCxnSpPr>
          <p:nvPr/>
        </p:nvCxnSpPr>
        <p:spPr>
          <a:xfrm>
            <a:off x="3995829" y="3529566"/>
            <a:ext cx="1590783"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5CF8A49-7C82-4290-9145-9B7564FEADE9}"/>
              </a:ext>
            </a:extLst>
          </p:cNvPr>
          <p:cNvCxnSpPr>
            <a:cxnSpLocks/>
          </p:cNvCxnSpPr>
          <p:nvPr/>
        </p:nvCxnSpPr>
        <p:spPr>
          <a:xfrm flipV="1">
            <a:off x="5663973" y="3529566"/>
            <a:ext cx="1815072"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4F26345-B9BE-46A3-9705-6E2D2F473FCB}"/>
              </a:ext>
            </a:extLst>
          </p:cNvPr>
          <p:cNvCxnSpPr>
            <a:cxnSpLocks/>
          </p:cNvCxnSpPr>
          <p:nvPr/>
        </p:nvCxnSpPr>
        <p:spPr>
          <a:xfrm flipV="1">
            <a:off x="7366378" y="3529566"/>
            <a:ext cx="1647827"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6343CAF-CDB1-4C26-AAED-B240933FBF4F}"/>
              </a:ext>
            </a:extLst>
          </p:cNvPr>
          <p:cNvSpPr txBox="1"/>
          <p:nvPr/>
        </p:nvSpPr>
        <p:spPr>
          <a:xfrm>
            <a:off x="4076625" y="3288183"/>
            <a:ext cx="1326469" cy="246221"/>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Primary Research</a:t>
            </a:r>
          </a:p>
        </p:txBody>
      </p:sp>
      <p:sp>
        <p:nvSpPr>
          <p:cNvPr id="111" name="Oval 110">
            <a:extLst>
              <a:ext uri="{FF2B5EF4-FFF2-40B4-BE49-F238E27FC236}">
                <a16:creationId xmlns:a16="http://schemas.microsoft.com/office/drawing/2014/main" id="{BAD879B5-2074-4F8F-A06E-33C732F28AA6}"/>
              </a:ext>
            </a:extLst>
          </p:cNvPr>
          <p:cNvSpPr/>
          <p:nvPr/>
        </p:nvSpPr>
        <p:spPr>
          <a:xfrm>
            <a:off x="3923833" y="3343714"/>
            <a:ext cx="246718"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F1347A42-5491-4ABB-89AF-BD6A081A0854}"/>
              </a:ext>
            </a:extLst>
          </p:cNvPr>
          <p:cNvSpPr/>
          <p:nvPr/>
        </p:nvSpPr>
        <p:spPr>
          <a:xfrm>
            <a:off x="5571830" y="3332012"/>
            <a:ext cx="246718"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86CC52CE-DD4D-46A8-A0AA-CABE2CB54DAB}"/>
              </a:ext>
            </a:extLst>
          </p:cNvPr>
          <p:cNvSpPr/>
          <p:nvPr/>
        </p:nvSpPr>
        <p:spPr>
          <a:xfrm>
            <a:off x="7255093" y="3350946"/>
            <a:ext cx="246718"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TextBox 113">
            <a:extLst>
              <a:ext uri="{FF2B5EF4-FFF2-40B4-BE49-F238E27FC236}">
                <a16:creationId xmlns:a16="http://schemas.microsoft.com/office/drawing/2014/main" id="{12B3699F-62F7-4BB3-B364-593C1B72584A}"/>
              </a:ext>
            </a:extLst>
          </p:cNvPr>
          <p:cNvSpPr txBox="1"/>
          <p:nvPr/>
        </p:nvSpPr>
        <p:spPr>
          <a:xfrm>
            <a:off x="5055933" y="3298346"/>
            <a:ext cx="2616596" cy="246221"/>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Desk Research </a:t>
            </a:r>
          </a:p>
        </p:txBody>
      </p:sp>
      <p:sp>
        <p:nvSpPr>
          <p:cNvPr id="115" name="TextBox 114">
            <a:extLst>
              <a:ext uri="{FF2B5EF4-FFF2-40B4-BE49-F238E27FC236}">
                <a16:creationId xmlns:a16="http://schemas.microsoft.com/office/drawing/2014/main" id="{099477A4-0F47-4E25-8D53-484A5A9349B8}"/>
              </a:ext>
            </a:extLst>
          </p:cNvPr>
          <p:cNvSpPr txBox="1"/>
          <p:nvPr/>
        </p:nvSpPr>
        <p:spPr>
          <a:xfrm>
            <a:off x="7186060" y="3299527"/>
            <a:ext cx="1943870" cy="246221"/>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Company Analysis</a:t>
            </a:r>
          </a:p>
        </p:txBody>
      </p:sp>
      <p:sp>
        <p:nvSpPr>
          <p:cNvPr id="116" name="Rectangle 62">
            <a:extLst>
              <a:ext uri="{FF2B5EF4-FFF2-40B4-BE49-F238E27FC236}">
                <a16:creationId xmlns:a16="http://schemas.microsoft.com/office/drawing/2014/main" id="{AE4ABA16-93E4-4327-9325-103667D02007}"/>
              </a:ext>
            </a:extLst>
          </p:cNvPr>
          <p:cNvSpPr>
            <a:spLocks noChangeArrowheads="1"/>
          </p:cNvSpPr>
          <p:nvPr/>
        </p:nvSpPr>
        <p:spPr bwMode="gray">
          <a:xfrm>
            <a:off x="5913905" y="3595132"/>
            <a:ext cx="1602003" cy="897555"/>
          </a:xfrm>
          <a:prstGeom prst="rect">
            <a:avLst/>
          </a:prstGeom>
          <a:noFill/>
          <a:ln w="9525">
            <a:noFill/>
            <a:miter lim="800000"/>
            <a:headEnd/>
            <a:tailEnd/>
          </a:ln>
        </p:spPr>
        <p:txBody>
          <a:bodyPr wrap="square" lIns="0" tIns="0" rIns="0" bIns="0" anchor="ctr">
            <a:spAutoFit/>
          </a:bodyPr>
          <a:lstStyle/>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Recent Developments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Market Changing Aspects/Dynamics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Government Policies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Conclusion</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endParaRPr lang="en-US" sz="800" b="1" dirty="0">
              <a:solidFill>
                <a:schemeClr val="bg2">
                  <a:lumMod val="25000"/>
                </a:schemeClr>
              </a:solidFill>
              <a:cs typeface="Arial" pitchFamily="34" charset="0"/>
            </a:endParaRPr>
          </a:p>
        </p:txBody>
      </p:sp>
      <p:sp>
        <p:nvSpPr>
          <p:cNvPr id="117" name="Rectangle 62">
            <a:extLst>
              <a:ext uri="{FF2B5EF4-FFF2-40B4-BE49-F238E27FC236}">
                <a16:creationId xmlns:a16="http://schemas.microsoft.com/office/drawing/2014/main" id="{4104CACB-9E8B-4401-B61A-43B02E3D1C6C}"/>
              </a:ext>
            </a:extLst>
          </p:cNvPr>
          <p:cNvSpPr>
            <a:spLocks noChangeArrowheads="1"/>
          </p:cNvSpPr>
          <p:nvPr/>
        </p:nvSpPr>
        <p:spPr bwMode="gray">
          <a:xfrm>
            <a:off x="7574987" y="3620730"/>
            <a:ext cx="1439219" cy="291811"/>
          </a:xfrm>
          <a:prstGeom prst="rect">
            <a:avLst/>
          </a:prstGeom>
          <a:noFill/>
          <a:ln w="9525">
            <a:noFill/>
            <a:miter lim="800000"/>
            <a:headEnd/>
            <a:tailEnd/>
          </a:ln>
        </p:spPr>
        <p:txBody>
          <a:bodyPr wrap="square" lIns="0" tIns="0" rIns="0" bIns="0" anchor="ctr">
            <a:spAutoFit/>
          </a:bodyPr>
          <a:lstStyle/>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Market Participants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Key Strengths</a:t>
            </a:r>
          </a:p>
        </p:txBody>
      </p:sp>
      <p:grpSp>
        <p:nvGrpSpPr>
          <p:cNvPr id="118" name="Group 117">
            <a:extLst>
              <a:ext uri="{FF2B5EF4-FFF2-40B4-BE49-F238E27FC236}">
                <a16:creationId xmlns:a16="http://schemas.microsoft.com/office/drawing/2014/main" id="{809AB0F9-3E2C-48A3-BE2A-B0906C4F0976}"/>
              </a:ext>
            </a:extLst>
          </p:cNvPr>
          <p:cNvGrpSpPr/>
          <p:nvPr/>
        </p:nvGrpSpPr>
        <p:grpSpPr>
          <a:xfrm>
            <a:off x="2755845" y="4883359"/>
            <a:ext cx="4103189" cy="1430553"/>
            <a:chOff x="4186796" y="5781513"/>
            <a:chExt cx="3703350" cy="1293570"/>
          </a:xfrm>
        </p:grpSpPr>
        <p:sp>
          <p:nvSpPr>
            <p:cNvPr id="119" name="TextBox 118">
              <a:extLst>
                <a:ext uri="{FF2B5EF4-FFF2-40B4-BE49-F238E27FC236}">
                  <a16:creationId xmlns:a16="http://schemas.microsoft.com/office/drawing/2014/main" id="{8437468D-D414-4F95-8802-B1EF984E13B0}"/>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indent="-171450">
                <a:buClr>
                  <a:srgbClr val="00B0F0"/>
                </a:buClr>
                <a:buFont typeface="Wingdings" panose="05000000000000000000" pitchFamily="2" charset="2"/>
                <a:buChar char="ü"/>
                <a:defRPr/>
              </a:pPr>
              <a:r>
                <a:rPr lang="en-US" sz="700" dirty="0">
                  <a:latin typeface="Verdana" panose="020B0604030504040204" pitchFamily="34" charset="0"/>
                  <a:ea typeface="Verdana" panose="020B0604030504040204" pitchFamily="34" charset="0"/>
                  <a:cs typeface="Verdana" panose="020B0604030504040204" pitchFamily="34" charset="0"/>
                </a:rPr>
                <a:t>LinkedIn</a:t>
              </a:r>
            </a:p>
            <a:p>
              <a:pPr marL="171450" indent="-171450">
                <a:buClr>
                  <a:srgbClr val="00B0F0"/>
                </a:buClr>
                <a:buFont typeface="Wingdings" panose="05000000000000000000" pitchFamily="2" charset="2"/>
                <a:buChar char="ü"/>
                <a:defRPr/>
              </a:pPr>
              <a:r>
                <a:rPr lang="en-US" sz="700" dirty="0">
                  <a:latin typeface="Verdana" panose="020B0604030504040204" pitchFamily="34" charset="0"/>
                  <a:ea typeface="Verdana" panose="020B0604030504040204" pitchFamily="34" charset="0"/>
                  <a:cs typeface="Verdana" panose="020B0604030504040204" pitchFamily="34" charset="0"/>
                </a:rPr>
                <a:t>ChemAnal</a:t>
              </a: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yst Internal Database</a:t>
              </a:r>
            </a:p>
          </p:txBody>
        </p:sp>
        <p:sp>
          <p:nvSpPr>
            <p:cNvPr id="120" name="TextBox 119">
              <a:extLst>
                <a:ext uri="{FF2B5EF4-FFF2-40B4-BE49-F238E27FC236}">
                  <a16:creationId xmlns:a16="http://schemas.microsoft.com/office/drawing/2014/main" id="{CB300FCF-F1FF-4088-B182-E7C113E6A11A}"/>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Factiva</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Hoovers</a:t>
              </a:r>
            </a:p>
          </p:txBody>
        </p:sp>
        <p:sp>
          <p:nvSpPr>
            <p:cNvPr id="121" name="TextBox 120">
              <a:extLst>
                <a:ext uri="{FF2B5EF4-FFF2-40B4-BE49-F238E27FC236}">
                  <a16:creationId xmlns:a16="http://schemas.microsoft.com/office/drawing/2014/main" id="{78D2AE49-A5CF-4963-83A1-5CA4392F9B62}"/>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algn="ctr">
                <a:defRPr/>
              </a:pPr>
              <a:r>
                <a:rPr lang="en-US" sz="800" b="1"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Paid Sources</a:t>
              </a:r>
              <a:endParaRPr lang="en-US" sz="8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122" name="TextBox 121">
              <a:extLst>
                <a:ext uri="{FF2B5EF4-FFF2-40B4-BE49-F238E27FC236}">
                  <a16:creationId xmlns:a16="http://schemas.microsoft.com/office/drawing/2014/main" id="{FB52F602-999F-4D2D-AECB-21196E4514CF}"/>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Company Websites</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Company Annual Reports</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White Paper Study</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Financial Reports</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Investor Presentations</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Regulatory Body</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Associations, etc.</a:t>
              </a:r>
            </a:p>
          </p:txBody>
        </p:sp>
        <p:sp>
          <p:nvSpPr>
            <p:cNvPr id="123" name="TextBox 122">
              <a:extLst>
                <a:ext uri="{FF2B5EF4-FFF2-40B4-BE49-F238E27FC236}">
                  <a16:creationId xmlns:a16="http://schemas.microsoft.com/office/drawing/2014/main" id="{2978579F-1BD9-4221-BD13-973DDD36218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algn="ctr">
                <a:defRPr/>
              </a:pPr>
              <a:r>
                <a:rPr lang="en-US" sz="800" b="1"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124" name="TextBox 123">
              <a:extLst>
                <a:ext uri="{FF2B5EF4-FFF2-40B4-BE49-F238E27FC236}">
                  <a16:creationId xmlns:a16="http://schemas.microsoft.com/office/drawing/2014/main" id="{3DFC0EDF-E51C-46FB-8B06-B17865E3CC4B}"/>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algn="ctr">
                <a:defRPr/>
              </a:pPr>
              <a:r>
                <a:rPr lang="en-US" sz="800" b="1"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Primary Research</a:t>
              </a:r>
            </a:p>
          </p:txBody>
        </p:sp>
      </p:grpSp>
      <p:sp>
        <p:nvSpPr>
          <p:cNvPr id="2" name="Rectangle 1">
            <a:extLst>
              <a:ext uri="{FF2B5EF4-FFF2-40B4-BE49-F238E27FC236}">
                <a16:creationId xmlns:a16="http://schemas.microsoft.com/office/drawing/2014/main" id="{70261A3F-4156-4EF1-8103-3A57D8A093A8}"/>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Research Methodology</a:t>
            </a:r>
          </a:p>
        </p:txBody>
      </p:sp>
    </p:spTree>
    <p:extLst>
      <p:ext uri="{BB962C8B-B14F-4D97-AF65-F5344CB8AC3E}">
        <p14:creationId xmlns:p14="http://schemas.microsoft.com/office/powerpoint/2010/main" val="104443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Research Methodology</a:t>
            </a:r>
          </a:p>
        </p:txBody>
      </p:sp>
      <p:sp>
        <p:nvSpPr>
          <p:cNvPr id="3" name="TextBox 2">
            <a:extLst>
              <a:ext uri="{FF2B5EF4-FFF2-40B4-BE49-F238E27FC236}">
                <a16:creationId xmlns:a16="http://schemas.microsoft.com/office/drawing/2014/main" id="{DCEB3FEA-5AFD-4E86-8429-76AA72226372}"/>
              </a:ext>
            </a:extLst>
          </p:cNvPr>
          <p:cNvSpPr txBox="1"/>
          <p:nvPr/>
        </p:nvSpPr>
        <p:spPr>
          <a:xfrm>
            <a:off x="115767" y="780757"/>
            <a:ext cx="8848845" cy="3295454"/>
          </a:xfrm>
          <a:prstGeom prst="rect">
            <a:avLst/>
          </a:prstGeom>
          <a:noFill/>
        </p:spPr>
        <p:txBody>
          <a:bodyPr wrap="square" rtlCol="0" anchor="t">
            <a:spAutoFit/>
          </a:bodyPr>
          <a:lstStyle/>
          <a:p>
            <a:pPr algn="just">
              <a:lnSpc>
                <a:spcPct val="150000"/>
              </a:lnSpc>
            </a:pPr>
            <a:r>
              <a:rPr lang="en-IN" sz="1000" b="1" dirty="0">
                <a:latin typeface="Arial" panose="020B0604020202020204" pitchFamily="34" charset="0"/>
                <a:ea typeface="Verdana" panose="020B0604030504040204" pitchFamily="34" charset="0"/>
                <a:cs typeface="Arial" panose="020B0604020202020204" pitchFamily="34" charset="0"/>
              </a:rPr>
              <a:t>The recommended methodology for this study is primary research followed by exhaustive Secondary Research.</a:t>
            </a:r>
          </a:p>
          <a:p>
            <a:pPr algn="just">
              <a:lnSpc>
                <a:spcPct val="150000"/>
              </a:lnSpc>
            </a:pPr>
            <a:r>
              <a:rPr lang="en-IN" sz="1000" b="1" dirty="0">
                <a:latin typeface="Arial" panose="020B0604020202020204" pitchFamily="34" charset="0"/>
                <a:ea typeface="Verdana" panose="020B0604030504040204" pitchFamily="34" charset="0"/>
                <a:cs typeface="Arial" panose="020B0604020202020204" pitchFamily="34" charset="0"/>
              </a:rPr>
              <a:t>Phase 1: Chemanalyst</a:t>
            </a:r>
            <a:r>
              <a:rPr lang="en-IN" sz="1000" dirty="0">
                <a:latin typeface="Arial" panose="020B0604020202020204" pitchFamily="34" charset="0"/>
                <a:ea typeface="Verdana" panose="020B0604030504040204" pitchFamily="34" charset="0"/>
                <a:cs typeface="Arial" panose="020B0604020202020204" pitchFamily="34" charset="0"/>
              </a:rPr>
              <a:t> will design interview questionnaires for manufacturers, suppliers, end-users, government organisations and industry experts</a:t>
            </a:r>
            <a:r>
              <a:rPr lang="en-IN" sz="1000" b="1" dirty="0">
                <a:latin typeface="Arial" panose="020B0604020202020204" pitchFamily="34" charset="0"/>
                <a:ea typeface="Verdana" panose="020B0604030504040204" pitchFamily="34" charset="0"/>
                <a:cs typeface="Arial" panose="020B0604020202020204" pitchFamily="34" charset="0"/>
              </a:rPr>
              <a:t>. </a:t>
            </a:r>
            <a:r>
              <a:rPr lang="en-IN" sz="1000" dirty="0">
                <a:latin typeface="Arial" panose="020B0604020202020204" pitchFamily="34" charset="0"/>
                <a:ea typeface="Verdana" panose="020B0604030504040204" pitchFamily="34" charset="0"/>
                <a:cs typeface="Arial" panose="020B0604020202020204" pitchFamily="34" charset="0"/>
              </a:rPr>
              <a:t>The objective of these questionnaires would be to understand the market dynamics, emerging trends and competitor analysis specialty chemical market </a:t>
            </a:r>
          </a:p>
          <a:p>
            <a:pPr algn="just">
              <a:lnSpc>
                <a:spcPct val="150000"/>
              </a:lnSpc>
            </a:pPr>
            <a:r>
              <a:rPr lang="en-US" sz="1000" spc="-5" dirty="0">
                <a:latin typeface="Arial" panose="020B0604020202020204" pitchFamily="34" charset="0"/>
                <a:ea typeface="Verdana" panose="020B0604030504040204" pitchFamily="34" charset="0"/>
                <a:cs typeface="Arial" panose="020B0604020202020204" pitchFamily="34" charset="0"/>
              </a:rPr>
              <a:t>For Example—</a:t>
            </a:r>
            <a:r>
              <a:rPr lang="de-DE" sz="1000" spc="-5" dirty="0">
                <a:latin typeface="Arial" panose="020B0604020202020204" pitchFamily="34" charset="0"/>
                <a:ea typeface="Verdana" panose="020B0604030504040204" pitchFamily="34" charset="0"/>
                <a:cs typeface="Arial" panose="020B0604020202020204" pitchFamily="34" charset="0"/>
              </a:rPr>
              <a:t>C</a:t>
            </a:r>
            <a:r>
              <a:rPr lang="de-DE" sz="1000" dirty="0">
                <a:latin typeface="Arial" panose="020B0604020202020204" pitchFamily="34" charset="0"/>
                <a:ea typeface="Verdana" panose="020B0604030504040204" pitchFamily="34" charset="0"/>
                <a:cs typeface="Arial" panose="020B0604020202020204" pitchFamily="34" charset="0"/>
              </a:rPr>
              <a:t>ontrcat manufcturing providers</a:t>
            </a:r>
            <a:r>
              <a:rPr lang="en-US" sz="1000" spc="-5" dirty="0">
                <a:latin typeface="Arial" panose="020B0604020202020204" pitchFamily="34" charset="0"/>
                <a:ea typeface="Verdana" panose="020B0604030504040204" pitchFamily="34" charset="0"/>
                <a:cs typeface="Arial" panose="020B0604020202020204" pitchFamily="34" charset="0"/>
              </a:rPr>
              <a:t>will be targeted to know market, market share by types, by sales, by region, market trends, etc. </a:t>
            </a:r>
          </a:p>
          <a:p>
            <a:pPr algn="just">
              <a:lnSpc>
                <a:spcPct val="150000"/>
              </a:lnSpc>
            </a:pPr>
            <a:r>
              <a:rPr lang="en-US" sz="1000" dirty="0">
                <a:latin typeface="Arial" panose="020B0604020202020204" pitchFamily="34" charset="0"/>
                <a:ea typeface="Verdana" panose="020B0604030504040204" pitchFamily="34" charset="0"/>
                <a:cs typeface="Arial" panose="020B0604020202020204" pitchFamily="34" charset="0"/>
              </a:rPr>
              <a:t>Post </a:t>
            </a:r>
            <a:r>
              <a:rPr lang="en-US" sz="1000" spc="-5" dirty="0">
                <a:latin typeface="Arial" panose="020B0604020202020204" pitchFamily="34" charset="0"/>
                <a:ea typeface="Verdana" panose="020B0604030504040204" pitchFamily="34" charset="0"/>
                <a:cs typeface="Arial" panose="020B0604020202020204" pitchFamily="34" charset="0"/>
              </a:rPr>
              <a:t>receiving feedback / approval from Client on questionnaires , </a:t>
            </a:r>
            <a:r>
              <a:rPr lang="en-US" sz="1000" spc="-25" dirty="0">
                <a:latin typeface="Arial" panose="020B0604020202020204" pitchFamily="34" charset="0"/>
                <a:ea typeface="Verdana" panose="020B0604030504040204" pitchFamily="34" charset="0"/>
                <a:cs typeface="Arial" panose="020B0604020202020204" pitchFamily="34" charset="0"/>
              </a:rPr>
              <a:t>Chemanalyst </a:t>
            </a:r>
            <a:r>
              <a:rPr lang="en-US" sz="1000" spc="-10" dirty="0">
                <a:latin typeface="Arial" panose="020B0604020202020204" pitchFamily="34" charset="0"/>
                <a:ea typeface="Verdana" panose="020B0604030504040204" pitchFamily="34" charset="0"/>
                <a:cs typeface="Arial" panose="020B0604020202020204" pitchFamily="34" charset="0"/>
              </a:rPr>
              <a:t>will </a:t>
            </a:r>
            <a:r>
              <a:rPr lang="en-US" sz="1000" dirty="0">
                <a:latin typeface="Arial" panose="020B0604020202020204" pitchFamily="34" charset="0"/>
                <a:ea typeface="Verdana" panose="020B0604030504040204" pitchFamily="34" charset="0"/>
                <a:cs typeface="Arial" panose="020B0604020202020204" pitchFamily="34" charset="0"/>
              </a:rPr>
              <a:t>start </a:t>
            </a:r>
            <a:r>
              <a:rPr lang="en-US" sz="1000" spc="-5" dirty="0">
                <a:latin typeface="Arial" panose="020B0604020202020204" pitchFamily="34" charset="0"/>
                <a:ea typeface="Verdana" panose="020B0604030504040204" pitchFamily="34" charset="0"/>
                <a:cs typeface="Arial" panose="020B0604020202020204" pitchFamily="34" charset="0"/>
              </a:rPr>
              <a:t>executing the </a:t>
            </a:r>
            <a:r>
              <a:rPr lang="en-US" sz="1000" spc="-10" dirty="0">
                <a:latin typeface="Arial" panose="020B0604020202020204" pitchFamily="34" charset="0"/>
                <a:ea typeface="Verdana" panose="020B0604030504040204" pitchFamily="34" charset="0"/>
                <a:cs typeface="Arial" panose="020B0604020202020204" pitchFamily="34" charset="0"/>
              </a:rPr>
              <a:t>surveys </a:t>
            </a:r>
            <a:r>
              <a:rPr lang="en-US" sz="1000" spc="-5" dirty="0">
                <a:latin typeface="Arial" panose="020B0604020202020204" pitchFamily="34" charset="0"/>
                <a:ea typeface="Verdana" panose="020B0604030504040204" pitchFamily="34" charset="0"/>
                <a:cs typeface="Arial" panose="020B0604020202020204" pitchFamily="34" charset="0"/>
              </a:rPr>
              <a:t>across said target </a:t>
            </a:r>
            <a:r>
              <a:rPr lang="en-US" sz="1000" spc="-10" dirty="0">
                <a:latin typeface="Arial" panose="020B0604020202020204" pitchFamily="34" charset="0"/>
                <a:ea typeface="Verdana" panose="020B0604030504040204" pitchFamily="34" charset="0"/>
                <a:cs typeface="Arial" panose="020B0604020202020204" pitchFamily="34" charset="0"/>
              </a:rPr>
              <a:t>audience. Chemanalyst</a:t>
            </a:r>
            <a:r>
              <a:rPr lang="en-US" sz="1000" spc="-25" dirty="0">
                <a:latin typeface="Arial" panose="020B0604020202020204" pitchFamily="34" charset="0"/>
                <a:ea typeface="Verdana" panose="020B0604030504040204" pitchFamily="34" charset="0"/>
                <a:cs typeface="Arial" panose="020B0604020202020204" pitchFamily="34" charset="0"/>
              </a:rPr>
              <a:t>  </a:t>
            </a:r>
            <a:r>
              <a:rPr lang="en-US" sz="1000" spc="-10" dirty="0">
                <a:latin typeface="Arial" panose="020B0604020202020204" pitchFamily="34" charset="0"/>
                <a:ea typeface="Verdana" panose="020B0604030504040204" pitchFamily="34" charset="0"/>
                <a:cs typeface="Arial" panose="020B0604020202020204" pitchFamily="34" charset="0"/>
              </a:rPr>
              <a:t>will </a:t>
            </a:r>
            <a:r>
              <a:rPr lang="en-US" sz="1000" spc="-5" dirty="0">
                <a:latin typeface="Arial" panose="020B0604020202020204" pitchFamily="34" charset="0"/>
                <a:ea typeface="Verdana" panose="020B0604030504040204" pitchFamily="34" charset="0"/>
                <a:cs typeface="Arial" panose="020B0604020202020204" pitchFamily="34" charset="0"/>
              </a:rPr>
              <a:t>also conduct mock </a:t>
            </a:r>
            <a:r>
              <a:rPr lang="en-US" sz="1000" spc="-10" dirty="0">
                <a:latin typeface="Arial" panose="020B0604020202020204" pitchFamily="34" charset="0"/>
                <a:ea typeface="Verdana" panose="020B0604030504040204" pitchFamily="34" charset="0"/>
                <a:cs typeface="Arial" panose="020B0604020202020204" pitchFamily="34" charset="0"/>
              </a:rPr>
              <a:t>surveys </a:t>
            </a:r>
            <a:r>
              <a:rPr lang="en-US" sz="1000" spc="-5" dirty="0">
                <a:latin typeface="Arial" panose="020B0604020202020204" pitchFamily="34" charset="0"/>
                <a:ea typeface="Verdana" panose="020B0604030504040204" pitchFamily="34" charset="0"/>
                <a:cs typeface="Arial" panose="020B0604020202020204" pitchFamily="34" charset="0"/>
              </a:rPr>
              <a:t>across target respondents </a:t>
            </a:r>
            <a:r>
              <a:rPr lang="en-US" sz="1000" dirty="0">
                <a:latin typeface="Arial" panose="020B0604020202020204" pitchFamily="34" charset="0"/>
                <a:ea typeface="Verdana" panose="020B0604030504040204" pitchFamily="34" charset="0"/>
                <a:cs typeface="Arial" panose="020B0604020202020204" pitchFamily="34" charset="0"/>
              </a:rPr>
              <a:t>to </a:t>
            </a:r>
            <a:r>
              <a:rPr lang="en-US" sz="1000" spc="-5" dirty="0">
                <a:latin typeface="Arial" panose="020B0604020202020204" pitchFamily="34" charset="0"/>
                <a:ea typeface="Verdana" panose="020B0604030504040204" pitchFamily="34" charset="0"/>
                <a:cs typeface="Arial" panose="020B0604020202020204" pitchFamily="34" charset="0"/>
              </a:rPr>
              <a:t>check the feasibility </a:t>
            </a:r>
            <a:r>
              <a:rPr lang="en-US" sz="1000" dirty="0">
                <a:latin typeface="Arial" panose="020B0604020202020204" pitchFamily="34" charset="0"/>
                <a:ea typeface="Verdana" panose="020B0604030504040204" pitchFamily="34" charset="0"/>
                <a:cs typeface="Arial" panose="020B0604020202020204" pitchFamily="34" charset="0"/>
              </a:rPr>
              <a:t>of </a:t>
            </a:r>
            <a:r>
              <a:rPr lang="en-US" sz="1000" spc="-5" dirty="0">
                <a:latin typeface="Arial" panose="020B0604020202020204" pitchFamily="34" charset="0"/>
                <a:ea typeface="Verdana" panose="020B0604030504040204" pitchFamily="34" charset="0"/>
                <a:cs typeface="Arial" panose="020B0604020202020204" pitchFamily="34" charset="0"/>
              </a:rPr>
              <a:t>the </a:t>
            </a:r>
            <a:r>
              <a:rPr lang="en-US" sz="1000" spc="-10" dirty="0">
                <a:latin typeface="Arial" panose="020B0604020202020204" pitchFamily="34" charset="0"/>
                <a:ea typeface="Verdana" panose="020B0604030504040204" pitchFamily="34" charset="0"/>
                <a:cs typeface="Arial" panose="020B0604020202020204" pitchFamily="34" charset="0"/>
              </a:rPr>
              <a:t>questionnaires </a:t>
            </a:r>
            <a:r>
              <a:rPr lang="en-US" sz="1000" spc="-5" dirty="0">
                <a:latin typeface="Arial" panose="020B0604020202020204" pitchFamily="34" charset="0"/>
                <a:ea typeface="Verdana" panose="020B0604030504040204" pitchFamily="34" charset="0"/>
                <a:cs typeface="Arial" panose="020B0604020202020204" pitchFamily="34" charset="0"/>
              </a:rPr>
              <a:t>and </a:t>
            </a:r>
            <a:r>
              <a:rPr lang="en-US" sz="1000" dirty="0">
                <a:latin typeface="Arial" panose="020B0604020202020204" pitchFamily="34" charset="0"/>
                <a:ea typeface="Verdana" panose="020B0604030504040204" pitchFamily="34" charset="0"/>
                <a:cs typeface="Arial" panose="020B0604020202020204" pitchFamily="34" charset="0"/>
              </a:rPr>
              <a:t>to </a:t>
            </a:r>
            <a:r>
              <a:rPr lang="en-US" sz="1000" spc="-5" dirty="0">
                <a:latin typeface="Arial" panose="020B0604020202020204" pitchFamily="34" charset="0"/>
                <a:ea typeface="Verdana" panose="020B0604030504040204" pitchFamily="34" charset="0"/>
                <a:cs typeface="Arial" panose="020B0604020202020204" pitchFamily="34" charset="0"/>
              </a:rPr>
              <a:t>address </a:t>
            </a:r>
            <a:r>
              <a:rPr lang="en-US" sz="1000" spc="-10" dirty="0">
                <a:latin typeface="Arial" panose="020B0604020202020204" pitchFamily="34" charset="0"/>
                <a:ea typeface="Verdana" panose="020B0604030504040204" pitchFamily="34" charset="0"/>
                <a:cs typeface="Arial" panose="020B0604020202020204" pitchFamily="34" charset="0"/>
              </a:rPr>
              <a:t>the </a:t>
            </a:r>
            <a:r>
              <a:rPr lang="en-US" sz="1000" spc="-5" dirty="0">
                <a:latin typeface="Arial" panose="020B0604020202020204" pitchFamily="34" charset="0"/>
                <a:ea typeface="Verdana" panose="020B0604030504040204" pitchFamily="34" charset="0"/>
                <a:cs typeface="Arial" panose="020B0604020202020204" pitchFamily="34" charset="0"/>
              </a:rPr>
              <a:t>challenges </a:t>
            </a:r>
            <a:r>
              <a:rPr lang="en-US" sz="1000" dirty="0">
                <a:latin typeface="Arial" panose="020B0604020202020204" pitchFamily="34" charset="0"/>
                <a:ea typeface="Verdana" panose="020B0604030504040204" pitchFamily="34" charset="0"/>
                <a:cs typeface="Arial" panose="020B0604020202020204" pitchFamily="34" charset="0"/>
              </a:rPr>
              <a:t>faced, </a:t>
            </a:r>
            <a:r>
              <a:rPr lang="en-US" sz="1000" spc="-5" dirty="0">
                <a:latin typeface="Arial" panose="020B0604020202020204" pitchFamily="34" charset="0"/>
                <a:ea typeface="Verdana" panose="020B0604030504040204" pitchFamily="34" charset="0"/>
                <a:cs typeface="Arial" panose="020B0604020202020204" pitchFamily="34" charset="0"/>
              </a:rPr>
              <a:t>if </a:t>
            </a:r>
            <a:r>
              <a:rPr lang="en-US" sz="1000" spc="-30" dirty="0">
                <a:latin typeface="Arial" panose="020B0604020202020204" pitchFamily="34" charset="0"/>
                <a:ea typeface="Verdana" panose="020B0604030504040204" pitchFamily="34" charset="0"/>
                <a:cs typeface="Arial" panose="020B0604020202020204" pitchFamily="34" charset="0"/>
              </a:rPr>
              <a:t>any, </a:t>
            </a:r>
            <a:r>
              <a:rPr lang="en-US" sz="1000" spc="-5" dirty="0">
                <a:latin typeface="Arial" panose="020B0604020202020204" pitchFamily="34" charset="0"/>
                <a:ea typeface="Verdana" panose="020B0604030504040204" pitchFamily="34" charset="0"/>
                <a:cs typeface="Arial" panose="020B0604020202020204" pitchFamily="34" charset="0"/>
              </a:rPr>
              <a:t>while conducting the </a:t>
            </a:r>
            <a:r>
              <a:rPr lang="en-US" sz="1000" spc="-10" dirty="0">
                <a:latin typeface="Arial" panose="020B0604020202020204" pitchFamily="34" charset="0"/>
                <a:ea typeface="Verdana" panose="020B0604030504040204" pitchFamily="34" charset="0"/>
                <a:cs typeface="Arial" panose="020B0604020202020204" pitchFamily="34" charset="0"/>
              </a:rPr>
              <a:t>surveys </a:t>
            </a:r>
            <a:r>
              <a:rPr lang="en-US" sz="1000" spc="-5" dirty="0">
                <a:latin typeface="Arial" panose="020B0604020202020204" pitchFamily="34" charset="0"/>
                <a:ea typeface="Verdana" panose="020B0604030504040204" pitchFamily="34" charset="0"/>
                <a:cs typeface="Arial" panose="020B0604020202020204" pitchFamily="34" charset="0"/>
              </a:rPr>
              <a:t>and in data</a:t>
            </a:r>
            <a:r>
              <a:rPr lang="en-US" sz="1000" spc="-40" dirty="0">
                <a:latin typeface="Arial" panose="020B0604020202020204" pitchFamily="34" charset="0"/>
                <a:ea typeface="Verdana" panose="020B0604030504040204" pitchFamily="34" charset="0"/>
                <a:cs typeface="Arial" panose="020B0604020202020204" pitchFamily="34" charset="0"/>
              </a:rPr>
              <a:t> </a:t>
            </a:r>
            <a:r>
              <a:rPr lang="en-US" sz="1000" spc="-5" dirty="0">
                <a:latin typeface="Arial" panose="020B0604020202020204" pitchFamily="34" charset="0"/>
                <a:ea typeface="Verdana" panose="020B0604030504040204" pitchFamily="34" charset="0"/>
                <a:cs typeface="Arial" panose="020B0604020202020204" pitchFamily="34" charset="0"/>
              </a:rPr>
              <a:t>collection.</a:t>
            </a:r>
          </a:p>
          <a:p>
            <a:pPr algn="just">
              <a:lnSpc>
                <a:spcPct val="150000"/>
              </a:lnSpc>
            </a:pPr>
            <a:r>
              <a:rPr lang="en-IN" sz="1000" dirty="0">
                <a:latin typeface="Arial" panose="020B0604020202020204" pitchFamily="34" charset="0"/>
                <a:ea typeface="Verdana" panose="020B0604030504040204" pitchFamily="34" charset="0"/>
                <a:cs typeface="Arial" panose="020B0604020202020204" pitchFamily="34" charset="0"/>
              </a:rPr>
              <a:t>Primary research surveys will be conducted with the identified companies, and they will also be asked for their other competitors in the market. By this way if we may have missed any target company due to limitations of secondary research then we will be able to identify that company and then survey them as well.,</a:t>
            </a:r>
          </a:p>
          <a:p>
            <a:pPr algn="just">
              <a:lnSpc>
                <a:spcPct val="150000"/>
              </a:lnSpc>
            </a:pPr>
            <a:r>
              <a:rPr lang="en-IN" sz="1000" dirty="0">
                <a:latin typeface="Arial" panose="020B0604020202020204" pitchFamily="34" charset="0"/>
                <a:ea typeface="Verdana" panose="020B0604030504040204" pitchFamily="34" charset="0"/>
                <a:cs typeface="Arial" panose="020B0604020202020204" pitchFamily="34" charset="0"/>
              </a:rPr>
              <a:t>Chemanalyst will also identify channel partners such as distributors, traders and agents</a:t>
            </a:r>
          </a:p>
          <a:p>
            <a:pPr algn="just">
              <a:lnSpc>
                <a:spcPct val="150000"/>
              </a:lnSpc>
            </a:pPr>
            <a:endParaRPr lang="en-IN" sz="1000" dirty="0">
              <a:latin typeface="Arial" panose="020B0604020202020204" pitchFamily="34" charset="0"/>
              <a:ea typeface="Verdana" panose="020B0604030504040204" pitchFamily="34" charset="0"/>
              <a:cs typeface="Arial" panose="020B0604020202020204" pitchFamily="34" charset="0"/>
            </a:endParaRPr>
          </a:p>
          <a:p>
            <a:pPr algn="just">
              <a:lnSpc>
                <a:spcPct val="150000"/>
              </a:lnSpc>
            </a:pPr>
            <a:endParaRPr lang="en-IN" sz="1000" dirty="0">
              <a:latin typeface="Arial" panose="020B0604020202020204" pitchFamily="34" charset="0"/>
              <a:ea typeface="Verdana" panose="020B0604030504040204" pitchFamily="34" charset="0"/>
              <a:cs typeface="Arial" panose="020B0604020202020204" pitchFamily="34" charset="0"/>
            </a:endParaRPr>
          </a:p>
          <a:p>
            <a:pPr algn="just">
              <a:lnSpc>
                <a:spcPct val="150000"/>
              </a:lnSpc>
            </a:pPr>
            <a:r>
              <a:rPr lang="en-IN" sz="1000" b="1" dirty="0">
                <a:latin typeface="Arial" panose="020B0604020202020204" pitchFamily="34" charset="0"/>
                <a:ea typeface="Verdana" panose="020B0604030504040204" pitchFamily="34" charset="0"/>
                <a:cs typeface="Arial" panose="020B0604020202020204" pitchFamily="34" charset="0"/>
              </a:rPr>
              <a:t>Below mentioned is the number of surveys that would be conducted during the study  :</a:t>
            </a:r>
          </a:p>
        </p:txBody>
      </p:sp>
      <p:graphicFrame>
        <p:nvGraphicFramePr>
          <p:cNvPr id="5" name="Table 4">
            <a:extLst>
              <a:ext uri="{FF2B5EF4-FFF2-40B4-BE49-F238E27FC236}">
                <a16:creationId xmlns:a16="http://schemas.microsoft.com/office/drawing/2014/main" id="{345AAB46-C238-43DB-A49F-18CFDEF2CD4F}"/>
              </a:ext>
            </a:extLst>
          </p:cNvPr>
          <p:cNvGraphicFramePr>
            <a:graphicFrameLocks noGrp="1"/>
          </p:cNvGraphicFramePr>
          <p:nvPr>
            <p:extLst>
              <p:ext uri="{D42A27DB-BD31-4B8C-83A1-F6EECF244321}">
                <p14:modId xmlns:p14="http://schemas.microsoft.com/office/powerpoint/2010/main" val="2842957501"/>
              </p:ext>
            </p:extLst>
          </p:nvPr>
        </p:nvGraphicFramePr>
        <p:xfrm>
          <a:off x="179389" y="4232762"/>
          <a:ext cx="8785223" cy="1150324"/>
        </p:xfrm>
        <a:graphic>
          <a:graphicData uri="http://schemas.openxmlformats.org/drawingml/2006/table">
            <a:tbl>
              <a:tblPr firstRow="1" firstCol="1" bandRow="1">
                <a:tableStyleId>{93296810-A885-4BE3-A3E7-6D5BEEA58F35}</a:tableStyleId>
              </a:tblPr>
              <a:tblGrid>
                <a:gridCol w="1161282">
                  <a:extLst>
                    <a:ext uri="{9D8B030D-6E8A-4147-A177-3AD203B41FA5}">
                      <a16:colId xmlns:a16="http://schemas.microsoft.com/office/drawing/2014/main" val="4271853162"/>
                    </a:ext>
                  </a:extLst>
                </a:gridCol>
                <a:gridCol w="1886035">
                  <a:extLst>
                    <a:ext uri="{9D8B030D-6E8A-4147-A177-3AD203B41FA5}">
                      <a16:colId xmlns:a16="http://schemas.microsoft.com/office/drawing/2014/main" val="4118437186"/>
                    </a:ext>
                  </a:extLst>
                </a:gridCol>
                <a:gridCol w="1871321">
                  <a:extLst>
                    <a:ext uri="{9D8B030D-6E8A-4147-A177-3AD203B41FA5}">
                      <a16:colId xmlns:a16="http://schemas.microsoft.com/office/drawing/2014/main" val="1267469255"/>
                    </a:ext>
                  </a:extLst>
                </a:gridCol>
                <a:gridCol w="1871321">
                  <a:extLst>
                    <a:ext uri="{9D8B030D-6E8A-4147-A177-3AD203B41FA5}">
                      <a16:colId xmlns:a16="http://schemas.microsoft.com/office/drawing/2014/main" val="2013680588"/>
                    </a:ext>
                  </a:extLst>
                </a:gridCol>
                <a:gridCol w="1258212">
                  <a:extLst>
                    <a:ext uri="{9D8B030D-6E8A-4147-A177-3AD203B41FA5}">
                      <a16:colId xmlns:a16="http://schemas.microsoft.com/office/drawing/2014/main" val="2680416016"/>
                    </a:ext>
                  </a:extLst>
                </a:gridCol>
                <a:gridCol w="737052">
                  <a:extLst>
                    <a:ext uri="{9D8B030D-6E8A-4147-A177-3AD203B41FA5}">
                      <a16:colId xmlns:a16="http://schemas.microsoft.com/office/drawing/2014/main" val="3426248362"/>
                    </a:ext>
                  </a:extLst>
                </a:gridCol>
              </a:tblGrid>
              <a:tr h="549313">
                <a:tc>
                  <a:txBody>
                    <a:bodyPr/>
                    <a:lstStyle/>
                    <a:p>
                      <a:pPr algn="ctr">
                        <a:lnSpc>
                          <a:spcPct val="106000"/>
                        </a:lnSpc>
                        <a:spcAft>
                          <a:spcPts val="0"/>
                        </a:spcAft>
                      </a:pPr>
                      <a:r>
                        <a:rPr lang="en-IN" sz="1050" dirty="0">
                          <a:effectLst/>
                        </a:rPr>
                        <a:t>Stakeholders</a:t>
                      </a:r>
                      <a:endParaRPr lang="en-IN" sz="105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lnSpc>
                          <a:spcPct val="106000"/>
                        </a:lnSpc>
                        <a:spcAft>
                          <a:spcPts val="0"/>
                        </a:spcAft>
                      </a:pPr>
                      <a:r>
                        <a:rPr lang="en-IN" sz="1050" dirty="0">
                          <a:effectLst/>
                          <a:latin typeface="Arial" panose="020B0604020202020204" pitchFamily="34" charset="0"/>
                          <a:ea typeface="Verdana" panose="020B0604030504040204" pitchFamily="34" charset="0"/>
                          <a:cs typeface="Arial" panose="020B0604020202020204" pitchFamily="34" charset="0"/>
                        </a:rPr>
                        <a:t>Manufacturers</a:t>
                      </a:r>
                    </a:p>
                  </a:txBody>
                  <a:tcPr marL="68580" marR="68580" marT="0" marB="0" anchor="ctr"/>
                </a:tc>
                <a:tc>
                  <a:txBody>
                    <a:bodyPr/>
                    <a:lstStyle/>
                    <a:p>
                      <a:pPr algn="ctr">
                        <a:lnSpc>
                          <a:spcPct val="106000"/>
                        </a:lnSpc>
                        <a:spcAft>
                          <a:spcPts val="0"/>
                        </a:spcAft>
                      </a:pPr>
                      <a:r>
                        <a:rPr lang="en-IN" sz="1050" dirty="0">
                          <a:effectLst/>
                          <a:latin typeface="Arial" panose="020B0604020202020204" pitchFamily="34" charset="0"/>
                          <a:ea typeface="Verdana" panose="020B0604030504040204" pitchFamily="34" charset="0"/>
                          <a:cs typeface="Arial" panose="020B0604020202020204" pitchFamily="34" charset="0"/>
                        </a:rPr>
                        <a:t>End-User</a:t>
                      </a:r>
                    </a:p>
                  </a:txBody>
                  <a:tcPr marL="68580" marR="68580" marT="0" marB="0" anchor="ctr"/>
                </a:tc>
                <a:tc>
                  <a:txBody>
                    <a:bodyPr/>
                    <a:lstStyle/>
                    <a:p>
                      <a:pPr marL="0" marR="0" lvl="0" indent="0" algn="ctr" defTabSz="914377" rtl="0" eaLnBrk="1" fontAlgn="auto" latinLnBrk="0" hangingPunct="1">
                        <a:lnSpc>
                          <a:spcPct val="106000"/>
                        </a:lnSpc>
                        <a:spcBef>
                          <a:spcPts val="0"/>
                        </a:spcBef>
                        <a:spcAft>
                          <a:spcPts val="0"/>
                        </a:spcAft>
                        <a:buClrTx/>
                        <a:buSzTx/>
                        <a:buFontTx/>
                        <a:buNone/>
                        <a:tabLst/>
                        <a:defRPr/>
                      </a:pPr>
                      <a:r>
                        <a:rPr lang="en-IN" sz="1050" dirty="0">
                          <a:effectLst/>
                        </a:rPr>
                        <a:t>Industry Experts</a:t>
                      </a:r>
                      <a:endParaRPr lang="en-IN" sz="105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lang="en-IN" sz="1050" dirty="0">
                          <a:effectLst/>
                        </a:rPr>
                        <a:t> Regulatory Bodies</a:t>
                      </a:r>
                      <a:endParaRPr lang="en-IN" sz="105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lnSpc>
                          <a:spcPct val="106000"/>
                        </a:lnSpc>
                        <a:spcAft>
                          <a:spcPts val="0"/>
                        </a:spcAft>
                      </a:pPr>
                      <a:r>
                        <a:rPr lang="en-IN" sz="1050" kern="1200" dirty="0">
                          <a:effectLst/>
                        </a:rPr>
                        <a:t>Total</a:t>
                      </a:r>
                      <a:endParaRPr lang="en-IN" sz="1050" b="1" kern="1200" dirty="0">
                        <a:solidFill>
                          <a:schemeClr val="lt1"/>
                        </a:solidFill>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9857482"/>
                  </a:ext>
                </a:extLst>
              </a:tr>
              <a:tr h="601011">
                <a:tc>
                  <a:txBody>
                    <a:bodyPr/>
                    <a:lstStyle/>
                    <a:p>
                      <a:pPr algn="ctr">
                        <a:lnSpc>
                          <a:spcPct val="106000"/>
                        </a:lnSpc>
                        <a:spcAft>
                          <a:spcPts val="0"/>
                        </a:spcAft>
                      </a:pPr>
                      <a:r>
                        <a:rPr lang="en-IN" sz="1000" dirty="0">
                          <a:solidFill>
                            <a:schemeClr val="bg1"/>
                          </a:solidFill>
                          <a:effectLst/>
                          <a:latin typeface="Arial" panose="020B0604020202020204" pitchFamily="34" charset="0"/>
                          <a:ea typeface="Verdana" panose="020B0604030504040204" pitchFamily="34" charset="0"/>
                          <a:cs typeface="Arial" panose="020B0604020202020204" pitchFamily="34" charset="0"/>
                        </a:rPr>
                        <a:t>Specialty Chemicals</a:t>
                      </a:r>
                    </a:p>
                  </a:txBody>
                  <a:tcPr marL="68580" marR="68580" marT="0" marB="0" anchor="ctr"/>
                </a:tc>
                <a:tc>
                  <a:txBody>
                    <a:bodyPr/>
                    <a:lstStyle/>
                    <a:p>
                      <a:pPr algn="ctr" rtl="0" fontAlgn="ctr"/>
                      <a:r>
                        <a:rPr lang="en-US" sz="1000" b="0" i="0" u="none" strike="noStrike" dirty="0">
                          <a:solidFill>
                            <a:schemeClr val="tx1"/>
                          </a:solidFill>
                          <a:effectLst/>
                          <a:latin typeface="Arial" panose="020B0604020202020204" pitchFamily="34" charset="0"/>
                          <a:cs typeface="Arial" panose="020B0604020202020204" pitchFamily="34" charset="0"/>
                        </a:rPr>
                        <a:t>4</a:t>
                      </a:r>
                      <a:r>
                        <a:rPr lang="en-IN" sz="1000" b="0" i="0" u="none" strike="noStrike" dirty="0">
                          <a:solidFill>
                            <a:schemeClr val="tx1"/>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ctr" rtl="0" fontAlgn="ctr"/>
                      <a:r>
                        <a:rPr lang="en-IN" sz="1000" b="0" i="0" u="none" strike="noStrike" dirty="0">
                          <a:solidFill>
                            <a:schemeClr val="tx1"/>
                          </a:solidFill>
                          <a:effectLst/>
                          <a:latin typeface="Arial" panose="020B0604020202020204" pitchFamily="34" charset="0"/>
                          <a:cs typeface="Arial" panose="020B0604020202020204" pitchFamily="34" charset="0"/>
                        </a:rPr>
                        <a:t>200</a:t>
                      </a:r>
                    </a:p>
                  </a:txBody>
                  <a:tcPr marL="9525" marR="9525" marT="9525" marB="0" anchor="ctr"/>
                </a:tc>
                <a:tc>
                  <a:txBody>
                    <a:bodyPr/>
                    <a:lstStyle/>
                    <a:p>
                      <a:pPr algn="ctr" rtl="0" fontAlgn="ctr"/>
                      <a:r>
                        <a:rPr lang="en-IN" sz="1000" b="0" i="0" u="none" strike="noStrike" dirty="0">
                          <a:solidFill>
                            <a:schemeClr val="tx1"/>
                          </a:solidFill>
                          <a:effectLst/>
                          <a:latin typeface="Arial" panose="020B0604020202020204" pitchFamily="34" charset="0"/>
                          <a:cs typeface="Arial" panose="020B0604020202020204" pitchFamily="34" charset="0"/>
                        </a:rPr>
                        <a:t>10</a:t>
                      </a:r>
                    </a:p>
                  </a:txBody>
                  <a:tcPr marL="9525" marR="9525" marT="9525" marB="0" anchor="ctr"/>
                </a:tc>
                <a:tc>
                  <a:txBody>
                    <a:bodyPr/>
                    <a:lstStyle/>
                    <a:p>
                      <a:pPr algn="ctr" rtl="0" fontAlgn="ctr"/>
                      <a:r>
                        <a:rPr lang="en-IN" sz="1000" b="0" i="0" u="none" strike="noStrike" dirty="0">
                          <a:solidFill>
                            <a:schemeClr val="tx1"/>
                          </a:solidFill>
                          <a:effectLst/>
                          <a:latin typeface="Arial" panose="020B0604020202020204" pitchFamily="34" charset="0"/>
                          <a:cs typeface="Arial" panose="020B0604020202020204" pitchFamily="34" charset="0"/>
                        </a:rPr>
                        <a:t>10</a:t>
                      </a:r>
                    </a:p>
                  </a:txBody>
                  <a:tcPr marL="9525" marR="9525" marT="9525" marB="0" anchor="ctr"/>
                </a:tc>
                <a:tc>
                  <a:txBody>
                    <a:bodyPr/>
                    <a:lstStyle/>
                    <a:p>
                      <a:pPr algn="ctr" rtl="0" fontAlgn="ctr"/>
                      <a:r>
                        <a:rPr lang="en-IN" sz="1000" b="0" i="0" u="none" strike="noStrike" dirty="0">
                          <a:solidFill>
                            <a:schemeClr val="tx1"/>
                          </a:solidFill>
                          <a:effectLst/>
                          <a:latin typeface="Arial" panose="020B0604020202020204" pitchFamily="34" charset="0"/>
                          <a:cs typeface="Arial" panose="020B0604020202020204" pitchFamily="34" charset="0"/>
                        </a:rPr>
                        <a:t>225</a:t>
                      </a:r>
                    </a:p>
                  </a:txBody>
                  <a:tcPr marL="9525" marR="9525" marT="9525" marB="0" anchor="ctr"/>
                </a:tc>
                <a:extLst>
                  <a:ext uri="{0D108BD9-81ED-4DB2-BD59-A6C34878D82A}">
                    <a16:rowId xmlns:a16="http://schemas.microsoft.com/office/drawing/2014/main" val="1178587460"/>
                  </a:ext>
                </a:extLst>
              </a:tr>
            </a:tbl>
          </a:graphicData>
        </a:graphic>
      </p:graphicFrame>
      <p:sp>
        <p:nvSpPr>
          <p:cNvPr id="6" name="TextBox 5">
            <a:extLst>
              <a:ext uri="{FF2B5EF4-FFF2-40B4-BE49-F238E27FC236}">
                <a16:creationId xmlns:a16="http://schemas.microsoft.com/office/drawing/2014/main" id="{FA58D157-DD3A-44AE-B5D5-2285064F5527}"/>
              </a:ext>
            </a:extLst>
          </p:cNvPr>
          <p:cNvSpPr txBox="1"/>
          <p:nvPr/>
        </p:nvSpPr>
        <p:spPr>
          <a:xfrm>
            <a:off x="73637" y="5922684"/>
            <a:ext cx="8726092" cy="294632"/>
          </a:xfrm>
          <a:prstGeom prst="rect">
            <a:avLst/>
          </a:prstGeom>
          <a:solidFill>
            <a:schemeClr val="accent4">
              <a:lumMod val="20000"/>
              <a:lumOff val="80000"/>
            </a:schemeClr>
          </a:solidFill>
        </p:spPr>
        <p:txBody>
          <a:bodyPr wrap="square" rtlCol="0" anchor="t">
            <a:spAutoFit/>
          </a:bodyPr>
          <a:lstStyle/>
          <a:p>
            <a:pPr algn="just">
              <a:lnSpc>
                <a:spcPct val="150000"/>
              </a:lnSpc>
            </a:pPr>
            <a:r>
              <a:rPr lang="en-IN" sz="1000" b="1" dirty="0">
                <a:latin typeface="Arial "/>
                <a:ea typeface="Verdana" panose="020B0604030504040204" pitchFamily="34" charset="0"/>
                <a:cs typeface="Arial" panose="020B0604020202020204" pitchFamily="34" charset="0"/>
              </a:rPr>
              <a:t>We do multiple interviews in one organisation at different levels (Mid-Senior) and departments (Sales, Marketing, Production, etc)  </a:t>
            </a:r>
          </a:p>
        </p:txBody>
      </p:sp>
    </p:spTree>
    <p:extLst>
      <p:ext uri="{BB962C8B-B14F-4D97-AF65-F5344CB8AC3E}">
        <p14:creationId xmlns:p14="http://schemas.microsoft.com/office/powerpoint/2010/main" val="919201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4789</TotalTime>
  <Words>4656</Words>
  <Application>Microsoft Office PowerPoint</Application>
  <PresentationFormat>On-screen Show (4:3)</PresentationFormat>
  <Paragraphs>769</Paragraphs>
  <Slides>34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vt:lpstr>
      <vt:lpstr>Calibri</vt:lpstr>
      <vt:lpstr>Calibri Light</vt:lpstr>
      <vt:lpstr>Montserrat</vt:lpstr>
      <vt:lpstr>Open Sans</vt:lpstr>
      <vt:lpstr>Univers-Light-Normal</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Hardik Malhotra</dc:creator>
  <cp:lastModifiedBy>Hardik Malhotra</cp:lastModifiedBy>
  <cp:revision>29</cp:revision>
  <dcterms:created xsi:type="dcterms:W3CDTF">2022-02-10T07:04:14Z</dcterms:created>
  <dcterms:modified xsi:type="dcterms:W3CDTF">2022-02-22T14:48:39Z</dcterms:modified>
</cp:coreProperties>
</file>